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07" r:id="rId6"/>
    <p:sldId id="328" r:id="rId7"/>
    <p:sldId id="260" r:id="rId8"/>
    <p:sldId id="330" r:id="rId9"/>
    <p:sldId id="263" r:id="rId10"/>
    <p:sldId id="264" r:id="rId11"/>
    <p:sldId id="309" r:id="rId12"/>
    <p:sldId id="265" r:id="rId13"/>
    <p:sldId id="287" r:id="rId14"/>
    <p:sldId id="266" r:id="rId15"/>
    <p:sldId id="293" r:id="rId16"/>
    <p:sldId id="267" r:id="rId17"/>
    <p:sldId id="329" r:id="rId18"/>
    <p:sldId id="291" r:id="rId19"/>
    <p:sldId id="292" r:id="rId20"/>
    <p:sldId id="279" r:id="rId21"/>
    <p:sldId id="294" r:id="rId22"/>
    <p:sldId id="289" r:id="rId23"/>
    <p:sldId id="286" r:id="rId24"/>
    <p:sldId id="270" r:id="rId25"/>
    <p:sldId id="334" r:id="rId26"/>
    <p:sldId id="295" r:id="rId27"/>
    <p:sldId id="332" r:id="rId28"/>
    <p:sldId id="306" r:id="rId29"/>
    <p:sldId id="331" r:id="rId30"/>
    <p:sldId id="341" r:id="rId31"/>
    <p:sldId id="333" r:id="rId32"/>
    <p:sldId id="297" r:id="rId33"/>
    <p:sldId id="285" r:id="rId34"/>
    <p:sldId id="308" r:id="rId35"/>
    <p:sldId id="340" r:id="rId36"/>
    <p:sldId id="335" r:id="rId37"/>
    <p:sldId id="336" r:id="rId38"/>
    <p:sldId id="337" r:id="rId39"/>
    <p:sldId id="338" r:id="rId40"/>
    <p:sldId id="339" r:id="rId41"/>
    <p:sldId id="261" r:id="rId4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7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0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24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3" y="260351"/>
            <a:ext cx="2855384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5" y="188913"/>
            <a:ext cx="9690100" cy="72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5065-0E78-458C-AD1C-7476986A3C79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8FDD5-57C5-4D23-8CC0-4A5936BFF624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EE65-4BFE-4250-949F-E21B8E44E3D5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8CD5D-B117-4E44-8804-6B4F5D7F1CA5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7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7C86-582B-4BAD-9BA1-D7ED5A4A03D9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C2866-2195-4B21-B21D-5CCFF65A6216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3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5B44-9002-42FF-9F33-BA161E1C5F59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6938B-2FEB-4D05-8F61-FA46EBC45DAF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868-D7BE-465E-BF30-9E1D56D21FF3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0189C-0866-4CFD-B74C-F68FC3AC3B42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0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9ACF-BEF9-4C7B-8A7C-581644FC5DC7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2C833-3031-4FCF-BFAA-44313D954B49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4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C808-35F2-48BC-9C00-FD2D3FAF92A6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982FD-E658-4DFC-A79D-9B863ED1651E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3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6E2F-753D-460F-B363-9617E8CCA14B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4D61B-404F-4851-A2DA-C01AEFC94944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7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44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A7C6-A242-4B99-8FE1-54C0FD8E60E4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297C5-8C6A-44BE-843C-067607F186E4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7520-D6D4-4D93-A04E-BD550B96B654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3D65F-6243-450C-91A0-74D8F36D75F0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0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07F1-4EA8-425D-80A0-5BD804E5AC02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454A2-F79C-4D85-B03E-46272F9F4D5E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9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0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7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9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3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43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76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835D-52F4-4C57-90A8-B895C16E012C}" type="datetimeFigureOut">
              <a:rPr lang="hr-HR" smtClean="0"/>
              <a:pPr/>
              <a:t>5.12.2024.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B79C-14A4-4F75-841F-3D56E5A223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52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BA0AB-D169-4A72-A696-1FC541E5F42E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01C9F-6BEF-4A50-AF25-5B6F81843ECA}" type="slidenum">
              <a:rPr lang="hr-HR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3" y="260351"/>
            <a:ext cx="2855384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5" y="188913"/>
            <a:ext cx="9690100" cy="72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cvvo.hr/kategorija/drzavna-matura/ispitni-kataloz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cvvo.hr/kategorija/drzavna-matura/provedeni-ispit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zakon.hr/cms.htm?id=4095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vvo.hr/upute-za-prilagodbu-ispitne-tehnologij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M_24-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.centar@ncvvo.hr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j.h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ani-student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cvvo.hr/ispitni-katalozi-za-drzavnu-maturu-2024-2025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cvvo.hr/wp-content/uploads/2022/05/Kalendar-i-vremenik-provedbe-ispita-%E2%80%93-jesenski-rok-2022_2023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hyperlink" Target="mailto:drzavna.matura@ncvvo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studij.hr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mira.hranic@skole.h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j.hr/" TargetMode="External"/><Relationship Id="rId2" Type="http://schemas.openxmlformats.org/officeDocument/2006/relationships/hyperlink" Target="https://www.postani-student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.centar@ncvvo.hr" TargetMode="External"/><Relationship Id="rId4" Type="http://schemas.openxmlformats.org/officeDocument/2006/relationships/hyperlink" Target="http://www.ncvvo.h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5105" y="420399"/>
            <a:ext cx="10584873" cy="1445346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SREDNJA STRUKOVNA ŠKOLA MARKO BABIĆ,</a:t>
            </a:r>
            <a:br>
              <a:rPr lang="hr-HR" sz="4400" dirty="0" smtClean="0"/>
            </a:br>
            <a:r>
              <a:rPr lang="hr-HR" sz="4400" dirty="0" smtClean="0"/>
              <a:t>VUKOVAR</a:t>
            </a:r>
            <a:endParaRPr lang="hr-HR" sz="4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06" y="1904872"/>
            <a:ext cx="8750576" cy="4375288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6064751" y="5676725"/>
            <a:ext cx="4272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Ispitna koordinatorica:</a:t>
            </a:r>
          </a:p>
          <a:p>
            <a:r>
              <a:rPr lang="hr-HR" dirty="0"/>
              <a:t>Samira Hranić, </a:t>
            </a:r>
            <a:r>
              <a:rPr lang="hr-HR" dirty="0" err="1"/>
              <a:t>dipl.ing</a:t>
            </a:r>
            <a:r>
              <a:rPr lang="hr-HR" dirty="0"/>
              <a:t>., nastavnik savjetnik</a:t>
            </a:r>
          </a:p>
          <a:p>
            <a:r>
              <a:rPr lang="hr-HR" dirty="0"/>
              <a:t>Šk. god. 2024./2025.  </a:t>
            </a:r>
          </a:p>
        </p:txBody>
      </p:sp>
    </p:spTree>
    <p:extLst>
      <p:ext uri="{BB962C8B-B14F-4D97-AF65-F5344CB8AC3E}">
        <p14:creationId xmlns:p14="http://schemas.microsoft.com/office/powerpoint/2010/main" val="1636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Ponovno polaganje ispita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1209964" y="1995055"/>
            <a:ext cx="3537527" cy="1191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Bez obveze plaćanja</a:t>
            </a:r>
            <a:endParaRPr lang="hr-HR" sz="2800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221" y="4270509"/>
            <a:ext cx="920576" cy="353599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1209964" y="3722255"/>
            <a:ext cx="3537527" cy="1496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Plaćanje naknade troškova </a:t>
            </a:r>
            <a:r>
              <a:rPr lang="hr-HR" sz="2000" dirty="0" smtClean="0"/>
              <a:t>()</a:t>
            </a:r>
            <a:endParaRPr lang="hr-HR" sz="2000" dirty="0"/>
          </a:p>
        </p:txBody>
      </p:sp>
      <p:sp>
        <p:nvSpPr>
          <p:cNvPr id="9" name="Strelica udesno 8"/>
          <p:cNvSpPr/>
          <p:nvPr/>
        </p:nvSpPr>
        <p:spPr>
          <a:xfrm>
            <a:off x="4952221" y="2433782"/>
            <a:ext cx="905164" cy="31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eterokut 12"/>
          <p:cNvSpPr/>
          <p:nvPr/>
        </p:nvSpPr>
        <p:spPr>
          <a:xfrm>
            <a:off x="6206836" y="1699491"/>
            <a:ext cx="5015345" cy="16256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KALENDARSKA GODINA </a:t>
            </a:r>
            <a:r>
              <a:rPr lang="hr-HR" sz="2000" dirty="0"/>
              <a:t>U KOJOJ UČENIK ZAVRŠAVA ŠKOLOVANJE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POPRAVLJANJE </a:t>
            </a:r>
            <a:r>
              <a:rPr lang="hr-HR" sz="2000" dirty="0">
                <a:solidFill>
                  <a:srgbClr val="FF0000"/>
                </a:solidFill>
              </a:rPr>
              <a:t>NEGATIVNE OCJENE </a:t>
            </a:r>
            <a:r>
              <a:rPr lang="hr-HR" sz="2000" dirty="0"/>
              <a:t>U KALENDARSKOJ GODINI</a:t>
            </a:r>
          </a:p>
        </p:txBody>
      </p:sp>
      <p:sp>
        <p:nvSpPr>
          <p:cNvPr id="14" name="Peterokut 13"/>
          <p:cNvSpPr/>
          <p:nvPr/>
        </p:nvSpPr>
        <p:spPr>
          <a:xfrm>
            <a:off x="6206836" y="3537527"/>
            <a:ext cx="5015345" cy="181956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VEĆ POLOŽENI ISPIT </a:t>
            </a:r>
            <a:r>
              <a:rPr lang="hr-HR" sz="2000" dirty="0"/>
              <a:t>(PROMJENA RAZINE ILI POPRAVLJANJE POZITIVNE OCJENE U SLJEDEĆEM ROKU)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FF0000"/>
                </a:solidFill>
              </a:rPr>
              <a:t>NOVO </a:t>
            </a:r>
            <a:r>
              <a:rPr lang="hr-HR" sz="2000" dirty="0">
                <a:solidFill>
                  <a:srgbClr val="FF0000"/>
                </a:solidFill>
              </a:rPr>
              <a:t>PRIJAVLJENI ISPITI U SLJEDEĆOJ GODINI </a:t>
            </a:r>
          </a:p>
        </p:txBody>
      </p:sp>
    </p:spTree>
    <p:extLst>
      <p:ext uri="{BB962C8B-B14F-4D97-AF65-F5344CB8AC3E}">
        <p14:creationId xmlns:p14="http://schemas.microsoft.com/office/powerpoint/2010/main" val="4759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6757" y="365126"/>
            <a:ext cx="10565027" cy="101883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Sadržaji ispita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6184" y="1359725"/>
            <a:ext cx="10515600" cy="4351338"/>
          </a:xfrm>
        </p:spPr>
        <p:txBody>
          <a:bodyPr/>
          <a:lstStyle/>
          <a:p>
            <a:r>
              <a:rPr lang="pl-PL" dirty="0"/>
              <a:t>propisuju se </a:t>
            </a:r>
            <a:r>
              <a:rPr lang="pl-PL" dirty="0">
                <a:solidFill>
                  <a:srgbClr val="FF0000"/>
                </a:solidFill>
              </a:rPr>
              <a:t>ispitnim katalozima </a:t>
            </a:r>
            <a:r>
              <a:rPr lang="pl-PL" dirty="0" smtClean="0"/>
              <a:t>na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://www.ncvvo.hr/kategorija/drzavna-matura/ispitni-katalozi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05" y="2466588"/>
            <a:ext cx="8037425" cy="40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Provedeni ispiti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7785" y="1455556"/>
            <a:ext cx="109719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>
                <a:hlinkClick r:id="rId2"/>
              </a:rPr>
              <a:t>https://www.ncvvo.hr/kategorija/drzavna-matura/provedeni-ispiti</a:t>
            </a:r>
            <a:r>
              <a:rPr lang="hr-HR" u="sng" dirty="0" smtClean="0">
                <a:hlinkClick r:id="rId2"/>
              </a:rPr>
              <a:t>/</a:t>
            </a:r>
            <a:r>
              <a:rPr lang="hr-HR" u="sng" dirty="0" smtClean="0"/>
              <a:t> </a:t>
            </a:r>
          </a:p>
          <a:p>
            <a:pPr marL="0" indent="0">
              <a:buNone/>
            </a:pPr>
            <a:r>
              <a:rPr lang="hr-HR" sz="2600" dirty="0"/>
              <a:t>Na poveznicama </a:t>
            </a:r>
            <a:r>
              <a:rPr lang="hr-HR" sz="2600" dirty="0" smtClean="0"/>
              <a:t>možete </a:t>
            </a:r>
            <a:r>
              <a:rPr lang="hr-HR" sz="2600" dirty="0"/>
              <a:t>pristupiti digitalnim materijalima za pojedine predmete</a:t>
            </a:r>
            <a:r>
              <a:rPr lang="hr-HR" dirty="0"/>
              <a:t>. 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45" y="2884122"/>
            <a:ext cx="6365966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Polaganje ispita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5617" y="1599202"/>
            <a:ext cx="10515600" cy="4351338"/>
          </a:xfrm>
        </p:spPr>
        <p:txBody>
          <a:bodyPr/>
          <a:lstStyle/>
          <a:p>
            <a:r>
              <a:rPr lang="hr-HR" dirty="0" smtClean="0"/>
              <a:t>Polaganje ispita uređeno je</a:t>
            </a:r>
            <a:r>
              <a:rPr lang="pl-PL" b="1" i="1" dirty="0" smtClean="0"/>
              <a:t>  </a:t>
            </a:r>
            <a:r>
              <a:rPr lang="pl-PL" dirty="0" smtClean="0">
                <a:solidFill>
                  <a:srgbClr val="FF0000"/>
                </a:solidFill>
              </a:rPr>
              <a:t>Pravilnikom o polaganju državne mature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9382662" y="5911790"/>
            <a:ext cx="2098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/>
              <a:t>na www.ncvvo.hr</a:t>
            </a:r>
            <a:endParaRPr lang="hr-HR" sz="2000" b="1" dirty="0"/>
          </a:p>
        </p:txBody>
      </p:sp>
      <p:sp>
        <p:nvSpPr>
          <p:cNvPr id="6" name="Pravokutnik 5"/>
          <p:cNvSpPr/>
          <p:nvPr/>
        </p:nvSpPr>
        <p:spPr>
          <a:xfrm>
            <a:off x="3353986" y="2086093"/>
            <a:ext cx="5495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www.zakon.hr/cms.htm?id=40951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2" y="2751579"/>
            <a:ext cx="7300593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13" y="1710359"/>
            <a:ext cx="3546987" cy="514764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10909" y="2035277"/>
            <a:ext cx="6042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Prema </a:t>
            </a:r>
            <a:r>
              <a:rPr lang="hr-HR" sz="2800" dirty="0" smtClean="0"/>
              <a:t>članku </a:t>
            </a:r>
            <a:r>
              <a:rPr lang="hr-HR" sz="2800" dirty="0"/>
              <a:t>21. Pravilnika o polaganju državne </a:t>
            </a:r>
            <a:r>
              <a:rPr lang="hr-HR" sz="2800" dirty="0" smtClean="0"/>
              <a:t>mature pravo </a:t>
            </a:r>
            <a:r>
              <a:rPr lang="hr-HR" sz="2800" dirty="0"/>
              <a:t>na prilagodbu ostvaruju učenici s </a:t>
            </a:r>
            <a:r>
              <a:rPr lang="hr-HR" sz="2800" dirty="0" smtClean="0"/>
              <a:t>teškoćama i </a:t>
            </a:r>
            <a:r>
              <a:rPr lang="hr-HR" sz="2800" dirty="0"/>
              <a:t>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učenici </a:t>
            </a:r>
            <a:r>
              <a:rPr lang="pl-PL" sz="2800" dirty="0"/>
              <a:t>s teškoćama u razvoju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učenici </a:t>
            </a:r>
            <a:r>
              <a:rPr lang="hr-HR" sz="2800" dirty="0"/>
              <a:t>s teškoćama učenja, poremećajima u ponašanju i emocionalnim problemima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učenici </a:t>
            </a:r>
            <a:r>
              <a:rPr lang="hr-HR" sz="2800" dirty="0"/>
              <a:t>s teškoćama uvjetovanim kulturalnim i jezičnim </a:t>
            </a:r>
            <a:r>
              <a:rPr lang="hr-HR" sz="2800" dirty="0" smtClean="0"/>
              <a:t>čimbenicima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768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dirty="0" smtClean="0"/>
              <a:t>upute za prilagodbu ispitne tehnologije, na mrežnim stranicama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://www.ncvvo.hr/upute-za-prilagodbu-ispitne-tehnologije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odnose se na postupke prijave učenika i mogućnosti prilagodbe ispitne tehnologije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ispitni materijal i ispitni postupci ovisno o potrebi učenika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potrebno je pravovremeno poslati </a:t>
            </a:r>
            <a:r>
              <a:rPr lang="hr-HR" b="1" dirty="0" smtClean="0"/>
              <a:t>zahtjev </a:t>
            </a:r>
            <a:r>
              <a:rPr lang="hr-HR" dirty="0" smtClean="0"/>
              <a:t>u NCVVO – javiti se ispitnoj koordinatorici  i/ili razredniku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47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ispita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4325" y="1489166"/>
            <a:ext cx="10543904" cy="49029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Prvi </a:t>
            </a:r>
            <a:r>
              <a:rPr lang="pl-PL" sz="2400" dirty="0"/>
              <a:t>rok </a:t>
            </a:r>
            <a:r>
              <a:rPr lang="pl-PL" sz="2400" dirty="0" smtClean="0"/>
              <a:t>– od </a:t>
            </a:r>
            <a:r>
              <a:rPr lang="pl-PL" sz="2400" b="1" dirty="0" smtClean="0"/>
              <a:t>1.12.2024</a:t>
            </a:r>
            <a:r>
              <a:rPr lang="pl-PL" sz="2400" b="1" dirty="0"/>
              <a:t>. od 12:00 sati </a:t>
            </a:r>
            <a:r>
              <a:rPr lang="pl-PL" sz="2400" dirty="0"/>
              <a:t>do</a:t>
            </a:r>
            <a:r>
              <a:rPr lang="pl-PL" sz="2400" b="1" dirty="0"/>
              <a:t> 15.2.2025. do 12:00 sati</a:t>
            </a:r>
            <a:r>
              <a:rPr lang="pl-PL" sz="2400" b="1" dirty="0" smtClean="0"/>
              <a:t>.</a:t>
            </a:r>
          </a:p>
          <a:p>
            <a:r>
              <a:rPr lang="hr-HR" sz="2400" dirty="0" smtClean="0"/>
              <a:t>Učenici </a:t>
            </a:r>
            <a:r>
              <a:rPr lang="hr-HR" sz="2400" dirty="0"/>
              <a:t>se prijavljuju elektroničkim identitetom iz sustava </a:t>
            </a:r>
            <a:r>
              <a:rPr lang="hr-HR" sz="2400" dirty="0" err="1" smtClean="0"/>
              <a:t>AAI@EduHr</a:t>
            </a:r>
            <a:r>
              <a:rPr lang="hr-HR" sz="2400" dirty="0" smtClean="0"/>
              <a:t> koji </a:t>
            </a:r>
            <a:r>
              <a:rPr lang="hr-HR" sz="2400" dirty="0"/>
              <a:t>im dodjeljuje administrator u </a:t>
            </a:r>
            <a:r>
              <a:rPr lang="hr-HR" sz="2400" dirty="0" smtClean="0"/>
              <a:t>školi </a:t>
            </a:r>
          </a:p>
          <a:p>
            <a:r>
              <a:rPr lang="hr-HR" sz="24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2" action="ppaction://hlinkfile"/>
              </a:rPr>
              <a:t>postani-student.hr </a:t>
            </a:r>
            <a:endParaRPr lang="hr-HR" sz="24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endParaRPr lang="hr-HR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endParaRPr lang="hr-HR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endParaRPr lang="hr-HR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25" y="3540160"/>
            <a:ext cx="5309399" cy="26777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034" y="3773780"/>
            <a:ext cx="3100252" cy="23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PIN i TAN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02532" y="1543665"/>
            <a:ext cx="5228303" cy="3489889"/>
          </a:xfrm>
        </p:spPr>
        <p:txBody>
          <a:bodyPr/>
          <a:lstStyle/>
          <a:p>
            <a:r>
              <a:rPr lang="hr-HR" sz="2400" dirty="0"/>
              <a:t>Prilikom prve prijave učenik treba unijeti broj svojega mobilnog telefona na koji želi SMS-om primiti PIN i TAN</a:t>
            </a:r>
          </a:p>
          <a:p>
            <a:r>
              <a:rPr lang="hr-HR" sz="2400" dirty="0"/>
              <a:t>PIN je osobni identifikacijski broj koji služi za dodatnu zaštitu i privatnost podataka svakoga učenika.</a:t>
            </a:r>
          </a:p>
          <a:p>
            <a:r>
              <a:rPr lang="hr-HR" sz="2400" dirty="0"/>
              <a:t>TAN je broj kojim učenik potvrđuje radnje u sustavu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2921" y="1524001"/>
            <a:ext cx="3675416" cy="41870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3" y="5384136"/>
            <a:ext cx="6206266" cy="49381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940526" y="5767531"/>
            <a:ext cx="1024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Format mobilnog broja: 385 za RH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91, 92, 95, 98, 99 za predbroj (bez nule) i</a:t>
            </a:r>
            <a:r>
              <a:rPr lang="hr-HR" sz="2000" dirty="0"/>
              <a:t> ostatak broja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2388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PIN, TAN, potpis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98640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r-HR" dirty="0"/>
              <a:t>Pri prvoj prijavi u sustav učenici su dužni prihvatiti i TAN-om „potpisati” </a:t>
            </a:r>
            <a:r>
              <a:rPr lang="hr-HR" i="1" dirty="0" smtClean="0"/>
              <a:t>Opće uvjete </a:t>
            </a:r>
            <a:r>
              <a:rPr lang="hr-HR" i="1" dirty="0"/>
              <a:t>prijave ispita državne mature i studijskih programa</a:t>
            </a:r>
            <a:r>
              <a:rPr lang="hr-HR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8200" y="2812025"/>
            <a:ext cx="10515600" cy="33649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r-HR" dirty="0"/>
              <a:t>Ako učenik izgubi PIN ili TAN, može zatražiti njihovo ponovno izdavanje </a:t>
            </a:r>
            <a:r>
              <a:rPr lang="hr-HR" dirty="0" smtClean="0"/>
              <a:t>slanjem SMS-a </a:t>
            </a:r>
            <a:r>
              <a:rPr lang="hr-HR" dirty="0"/>
              <a:t>sadržaja </a:t>
            </a:r>
            <a:r>
              <a:rPr lang="hr-HR" b="1" dirty="0"/>
              <a:t>OPET </a:t>
            </a:r>
            <a:r>
              <a:rPr lang="hr-HR" dirty="0"/>
              <a:t>na broj </a:t>
            </a:r>
            <a:r>
              <a:rPr lang="hr-HR" b="1" dirty="0"/>
              <a:t>666555 </a:t>
            </a:r>
            <a:r>
              <a:rPr lang="hr-HR" dirty="0"/>
              <a:t>isključivo s broja mobitela koji je </a:t>
            </a:r>
            <a:r>
              <a:rPr lang="hr-HR" dirty="0" smtClean="0"/>
              <a:t>pri prvoj </a:t>
            </a:r>
            <a:r>
              <a:rPr lang="hr-HR" dirty="0"/>
              <a:t>prijavi upisao u </a:t>
            </a:r>
            <a:r>
              <a:rPr lang="hr-HR" dirty="0" smtClean="0"/>
              <a:t>sustav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Ako </a:t>
            </a:r>
            <a:r>
              <a:rPr lang="hr-HR" dirty="0"/>
              <a:t>učenik </a:t>
            </a:r>
            <a:r>
              <a:rPr lang="hr-HR" b="1" dirty="0"/>
              <a:t>promijeni broj mobitela koji je upisao u sustav</a:t>
            </a:r>
            <a:r>
              <a:rPr lang="hr-HR" dirty="0"/>
              <a:t>, potrebno je </a:t>
            </a:r>
            <a:r>
              <a:rPr lang="hr-HR" dirty="0" smtClean="0"/>
              <a:t>javiti se </a:t>
            </a:r>
            <a:r>
              <a:rPr lang="hr-HR" dirty="0"/>
              <a:t>Infocentru na broj telefona 01 4501 899 ili to prijaviti na e-adresu </a:t>
            </a:r>
            <a:r>
              <a:rPr lang="hr-HR" dirty="0" smtClean="0">
                <a:hlinkClick r:id="rId2"/>
              </a:rPr>
              <a:t>info.centar@ncvvo.hr</a:t>
            </a:r>
            <a:r>
              <a:rPr lang="hr-HR" dirty="0" smtClean="0"/>
              <a:t> i </a:t>
            </a:r>
            <a:r>
              <a:rPr lang="hr-HR" dirty="0"/>
              <a:t>obavezno napisati ime, prezime i OIB te novi broj mobitela.</a:t>
            </a:r>
          </a:p>
        </p:txBody>
      </p:sp>
    </p:spTree>
    <p:extLst>
      <p:ext uri="{BB962C8B-B14F-4D97-AF65-F5344CB8AC3E}">
        <p14:creationId xmlns:p14="http://schemas.microsoft.com/office/powerpoint/2010/main" val="37969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Provjera upisanih ocjena i ostalih</a:t>
            </a:r>
            <a:br>
              <a:rPr lang="pl-PL" dirty="0"/>
            </a:br>
            <a:r>
              <a:rPr lang="hr-HR" dirty="0"/>
              <a:t>podataka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N</a:t>
            </a:r>
            <a:r>
              <a:rPr lang="pl-PL" dirty="0" smtClean="0"/>
              <a:t>a </a:t>
            </a:r>
            <a:r>
              <a:rPr lang="pl-PL" dirty="0"/>
              <a:t>poveznici „Moji podatci“ </a:t>
            </a:r>
            <a:r>
              <a:rPr lang="hr-HR" dirty="0" smtClean="0">
                <a:solidFill>
                  <a:srgbClr val="FF0000"/>
                </a:solidFill>
              </a:rPr>
              <a:t>provjeriti </a:t>
            </a:r>
            <a:r>
              <a:rPr lang="hr-HR" dirty="0"/>
              <a:t>osobne podatke, ocjene </a:t>
            </a:r>
            <a:r>
              <a:rPr lang="hr-HR" dirty="0" smtClean="0"/>
              <a:t>iz srednje </a:t>
            </a:r>
            <a:r>
              <a:rPr lang="hr-HR" dirty="0"/>
              <a:t>škole te eventualne rezultate </a:t>
            </a:r>
            <a:r>
              <a:rPr lang="hr-HR" dirty="0" smtClean="0"/>
              <a:t>natjecanja </a:t>
            </a:r>
            <a:r>
              <a:rPr lang="hr-HR" dirty="0"/>
              <a:t>i športsku kategoriju, kao </a:t>
            </a:r>
            <a:r>
              <a:rPr lang="hr-HR" dirty="0" smtClean="0"/>
              <a:t>i </a:t>
            </a:r>
            <a:r>
              <a:rPr lang="pl-PL" dirty="0" smtClean="0"/>
              <a:t>sve </a:t>
            </a:r>
            <a:r>
              <a:rPr lang="pl-PL" dirty="0"/>
              <a:t>ostale upisane podatke koji se nalaze u NISpVU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TOČNE podatke učenici </a:t>
            </a:r>
            <a:r>
              <a:rPr lang="hr-HR" dirty="0"/>
              <a:t>potvrđuju </a:t>
            </a:r>
            <a:r>
              <a:rPr lang="hr-HR" dirty="0" smtClean="0"/>
              <a:t>putem </a:t>
            </a:r>
            <a:r>
              <a:rPr lang="it-IT" dirty="0" err="1" smtClean="0"/>
              <a:t>poveznice</a:t>
            </a:r>
            <a:r>
              <a:rPr lang="it-IT" dirty="0" smtClean="0"/>
              <a:t> </a:t>
            </a:r>
            <a:r>
              <a:rPr lang="hr-HR" dirty="0" smtClean="0"/>
              <a:t> </a:t>
            </a:r>
            <a:r>
              <a:rPr lang="it-IT" b="1" dirty="0" smtClean="0"/>
              <a:t>„</a:t>
            </a:r>
            <a:r>
              <a:rPr lang="it-IT" b="1" dirty="0" err="1"/>
              <a:t>Verificiraj</a:t>
            </a:r>
            <a:r>
              <a:rPr lang="it-IT" b="1" dirty="0"/>
              <a:t>“ </a:t>
            </a:r>
            <a:r>
              <a:rPr lang="it-IT" dirty="0" err="1"/>
              <a:t>koja</a:t>
            </a:r>
            <a:r>
              <a:rPr lang="it-IT" dirty="0"/>
              <a:t> se </a:t>
            </a:r>
            <a:r>
              <a:rPr lang="it-IT" dirty="0" err="1"/>
              <a:t>nalazi</a:t>
            </a:r>
            <a:r>
              <a:rPr lang="it-IT" dirty="0"/>
              <a:t> </a:t>
            </a:r>
            <a:r>
              <a:rPr lang="it-IT" dirty="0" err="1" smtClean="0"/>
              <a:t>ispod</a:t>
            </a:r>
            <a:r>
              <a:rPr lang="hr-HR" dirty="0" smtClean="0"/>
              <a:t> </a:t>
            </a:r>
            <a:r>
              <a:rPr lang="pl-PL" dirty="0" smtClean="0"/>
              <a:t>podataka </a:t>
            </a:r>
            <a:r>
              <a:rPr lang="pl-PL" dirty="0"/>
              <a:t>na koje se odnosi</a:t>
            </a:r>
            <a:r>
              <a:rPr lang="pl-PL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NETOČNI podatci - </a:t>
            </a:r>
            <a:r>
              <a:rPr lang="hr-HR" dirty="0" smtClean="0"/>
              <a:t>učenici </a:t>
            </a:r>
            <a:r>
              <a:rPr lang="hr-HR" dirty="0"/>
              <a:t>trebaju što prije obavijestiti </a:t>
            </a:r>
            <a:r>
              <a:rPr lang="hr-HR" dirty="0" smtClean="0"/>
              <a:t>IK</a:t>
            </a:r>
            <a:endParaRPr lang="hr-HR" dirty="0"/>
          </a:p>
          <a:p>
            <a:pPr>
              <a:lnSpc>
                <a:spcPct val="120000"/>
              </a:lnSpc>
            </a:pPr>
            <a:r>
              <a:rPr lang="hr-HR" dirty="0"/>
              <a:t>Verifikacija je jako važna jer se jedino </a:t>
            </a:r>
            <a:r>
              <a:rPr lang="hr-HR" dirty="0" smtClean="0"/>
              <a:t>potvrđene </a:t>
            </a:r>
            <a:r>
              <a:rPr lang="pl-PL" dirty="0" smtClean="0"/>
              <a:t>ocjene </a:t>
            </a:r>
            <a:r>
              <a:rPr lang="pl-PL" dirty="0"/>
              <a:t>uzimaju u obzir za bodovanje za upis </a:t>
            </a:r>
            <a:r>
              <a:rPr lang="pl-PL" dirty="0" smtClean="0"/>
              <a:t>na </a:t>
            </a:r>
            <a:r>
              <a:rPr lang="hr-HR" dirty="0" smtClean="0"/>
              <a:t>studijske </a:t>
            </a:r>
            <a:r>
              <a:rPr lang="hr-HR" dirty="0"/>
              <a:t>programe!!!</a:t>
            </a:r>
          </a:p>
        </p:txBody>
      </p:sp>
    </p:spTree>
    <p:extLst>
      <p:ext uri="{BB962C8B-B14F-4D97-AF65-F5344CB8AC3E}">
        <p14:creationId xmlns:p14="http://schemas.microsoft.com/office/powerpoint/2010/main" val="5036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Državna matura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39153"/>
            <a:ext cx="10515600" cy="44378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sz="3200" b="1" dirty="0"/>
              <a:t>skup je ispita </a:t>
            </a:r>
            <a:r>
              <a:rPr lang="hr-HR" sz="3200" dirty="0"/>
              <a:t>kojima se provjeravaju i </a:t>
            </a:r>
            <a:r>
              <a:rPr lang="hr-HR" sz="3200" dirty="0" smtClean="0"/>
              <a:t>vrednuju znanja, vještine </a:t>
            </a:r>
            <a:r>
              <a:rPr lang="hr-HR" sz="3200" dirty="0"/>
              <a:t>i sposobnosti učenika koje su stekli </a:t>
            </a:r>
            <a:r>
              <a:rPr lang="hr-HR" sz="3200" dirty="0" smtClean="0"/>
              <a:t>tijekom </a:t>
            </a:r>
            <a:r>
              <a:rPr lang="pl-PL" sz="3200" dirty="0" smtClean="0"/>
              <a:t>obrazovanja </a:t>
            </a:r>
            <a:r>
              <a:rPr lang="pl-PL" sz="3200" dirty="0"/>
              <a:t>u osnovnoj i srednjoj školi prema </a:t>
            </a:r>
            <a:r>
              <a:rPr lang="pl-PL" sz="3200" dirty="0" smtClean="0"/>
              <a:t>propisanim </a:t>
            </a:r>
            <a:r>
              <a:rPr lang="hr-HR" sz="3200" dirty="0" smtClean="0"/>
              <a:t>nastavnim </a:t>
            </a:r>
            <a:r>
              <a:rPr lang="hr-HR" sz="3200" dirty="0"/>
              <a:t>planovima i </a:t>
            </a:r>
            <a:r>
              <a:rPr lang="hr-HR" sz="3200" dirty="0" smtClean="0"/>
              <a:t>programima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 sastoji se od dvaju dijelova: </a:t>
            </a:r>
            <a:r>
              <a:rPr lang="hr-HR" sz="3200" b="1" dirty="0"/>
              <a:t>obveznoga </a:t>
            </a:r>
            <a:r>
              <a:rPr lang="hr-HR" sz="3200" dirty="0"/>
              <a:t>i </a:t>
            </a:r>
            <a:r>
              <a:rPr lang="hr-HR" sz="3200" b="1" dirty="0"/>
              <a:t>izbornog 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 smtClean="0"/>
              <a:t> </a:t>
            </a:r>
            <a:r>
              <a:rPr lang="it-IT" sz="3200" dirty="0" smtClean="0"/>
              <a:t>provodi </a:t>
            </a:r>
            <a:r>
              <a:rPr lang="it-IT" sz="3200" dirty="0"/>
              <a:t>se </a:t>
            </a:r>
            <a:r>
              <a:rPr lang="it-IT" sz="3200" dirty="0" err="1"/>
              <a:t>polaganjem</a:t>
            </a:r>
            <a:r>
              <a:rPr lang="it-IT" sz="3200" dirty="0"/>
              <a:t> ispita državne </a:t>
            </a:r>
            <a:r>
              <a:rPr lang="it-IT" sz="3200" dirty="0" smtClean="0"/>
              <a:t>mature</a:t>
            </a:r>
            <a:r>
              <a:rPr lang="hr-HR" sz="3200" dirty="0" smtClean="0"/>
              <a:t> koji </a:t>
            </a:r>
            <a:r>
              <a:rPr lang="it-IT" sz="3200" dirty="0" smtClean="0"/>
              <a:t>su </a:t>
            </a:r>
            <a:r>
              <a:rPr lang="it-IT" sz="3200" b="1" dirty="0" err="1" smtClean="0"/>
              <a:t>jednaki</a:t>
            </a:r>
            <a:r>
              <a:rPr lang="it-IT" sz="3200" dirty="0" smtClean="0"/>
              <a:t> </a:t>
            </a:r>
            <a:r>
              <a:rPr lang="hr-HR" sz="3200" dirty="0" smtClean="0"/>
              <a:t> </a:t>
            </a:r>
            <a:r>
              <a:rPr lang="it-IT" sz="3200" dirty="0" smtClean="0"/>
              <a:t>za </a:t>
            </a:r>
            <a:r>
              <a:rPr lang="it-IT" sz="3200" dirty="0" err="1"/>
              <a:t>sve</a:t>
            </a:r>
            <a:r>
              <a:rPr lang="it-IT" sz="3200" dirty="0"/>
              <a:t> </a:t>
            </a:r>
            <a:r>
              <a:rPr lang="it-IT" sz="3200" dirty="0" err="1"/>
              <a:t>kandidate</a:t>
            </a:r>
            <a:r>
              <a:rPr lang="it-IT" sz="3200" dirty="0"/>
              <a:t> i </a:t>
            </a:r>
            <a:r>
              <a:rPr lang="it-IT" sz="3200" dirty="0" err="1" smtClean="0"/>
              <a:t>svi</a:t>
            </a:r>
            <a:r>
              <a:rPr lang="it-IT" sz="3200" dirty="0" smtClean="0"/>
              <a:t> </a:t>
            </a:r>
            <a:r>
              <a:rPr lang="it-IT" sz="3200" dirty="0"/>
              <a:t>ih </a:t>
            </a:r>
            <a:r>
              <a:rPr lang="it-IT" sz="3200" b="1" dirty="0" err="1" smtClean="0"/>
              <a:t>polažu</a:t>
            </a:r>
            <a:r>
              <a:rPr lang="hr-HR" sz="3200" dirty="0" smtClean="0"/>
              <a:t> u </a:t>
            </a:r>
            <a:r>
              <a:rPr lang="hr-HR" sz="3200" dirty="0"/>
              <a:t>isto </a:t>
            </a:r>
            <a:r>
              <a:rPr lang="hr-HR" sz="3200" dirty="0" smtClean="0"/>
              <a:t> vrijeme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89" y="365759"/>
            <a:ext cx="208076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72" y="1027906"/>
            <a:ext cx="5588108" cy="5127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99" y="1027906"/>
            <a:ext cx="5460892" cy="53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Pristupnici…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4413" y="1313210"/>
            <a:ext cx="4503173" cy="5354912"/>
          </a:xfrm>
          <a:prstGeom prst="rect">
            <a:avLst/>
          </a:prstGeom>
        </p:spPr>
      </p:pic>
      <p:sp>
        <p:nvSpPr>
          <p:cNvPr id="3" name="Strelica ulijevo 2"/>
          <p:cNvSpPr/>
          <p:nvPr/>
        </p:nvSpPr>
        <p:spPr>
          <a:xfrm rot="20810708">
            <a:off x="8027374" y="3871547"/>
            <a:ext cx="1699490" cy="167532"/>
          </a:xfrm>
          <a:prstGeom prst="leftArrow">
            <a:avLst/>
          </a:prstGeom>
          <a:solidFill>
            <a:srgbClr val="FF0D0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4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Natjecanja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 smtClean="0"/>
              <a:t>Središnji prijavni ured upisuje u sustav podatke o natjecanjima</a:t>
            </a:r>
          </a:p>
          <a:p>
            <a:pPr>
              <a:lnSpc>
                <a:spcPct val="100000"/>
              </a:lnSpc>
            </a:pPr>
            <a:r>
              <a:rPr lang="hr-HR" dirty="0" smtClean="0"/>
              <a:t>SPU upisuje kategorizaciju sportaša na temelju dostavljenih podataka od Hrvatskog olimpijskog odbora</a:t>
            </a:r>
          </a:p>
          <a:p>
            <a:pPr>
              <a:lnSpc>
                <a:spcPct val="100000"/>
              </a:lnSpc>
            </a:pPr>
            <a:r>
              <a:rPr lang="hr-HR" dirty="0" smtClean="0"/>
              <a:t>Podatci moraju biti upisani do kraja lipnja</a:t>
            </a:r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000000"/>
                </a:solidFill>
              </a:rPr>
              <a:t>Ako ti podatci nisu upisani do kraja lipnja, učenik o tome mora </a:t>
            </a:r>
            <a:r>
              <a:rPr lang="pl-PL" dirty="0" smtClean="0">
                <a:solidFill>
                  <a:srgbClr val="000000"/>
                </a:solidFill>
              </a:rPr>
              <a:t>obavijestiti Središnji </a:t>
            </a:r>
            <a:r>
              <a:rPr lang="pl-PL" dirty="0">
                <a:solidFill>
                  <a:srgbClr val="000000"/>
                </a:solidFill>
              </a:rPr>
              <a:t>prijavni ured na telefon 01 6274 844 ili putem stranice </a:t>
            </a:r>
            <a:r>
              <a:rPr lang="pl-PL" dirty="0" smtClean="0">
                <a:solidFill>
                  <a:srgbClr val="2159C1"/>
                </a:solidFill>
                <a:hlinkClick r:id="rId2"/>
              </a:rPr>
              <a:t>www.studij.hr</a:t>
            </a:r>
            <a:r>
              <a:rPr lang="pl-PL" dirty="0">
                <a:solidFill>
                  <a:srgbClr val="000000"/>
                </a:solidFill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92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ispita DM-e i studijskih programa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494450"/>
            <a:ext cx="7837681" cy="424114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38200" y="1468034"/>
            <a:ext cx="1014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1. 12</a:t>
            </a:r>
            <a:r>
              <a:rPr lang="hr-HR" sz="2800" dirty="0"/>
              <a:t>. </a:t>
            </a:r>
            <a:r>
              <a:rPr lang="hr-HR" sz="2800" dirty="0" smtClean="0"/>
              <a:t>2024. do 15</a:t>
            </a:r>
            <a:r>
              <a:rPr lang="hr-HR" sz="2800" dirty="0"/>
              <a:t>. 2. </a:t>
            </a:r>
            <a:r>
              <a:rPr lang="hr-HR" sz="2800" dirty="0" smtClean="0"/>
              <a:t>2025. (ispiti) i </a:t>
            </a:r>
          </a:p>
          <a:p>
            <a:r>
              <a:rPr lang="hr-HR" sz="2800" dirty="0" smtClean="0"/>
              <a:t>1. 2. 2025. do 16.7. 2025. (studijski programi)</a:t>
            </a:r>
            <a:endParaRPr lang="it-IT" sz="2800" dirty="0"/>
          </a:p>
        </p:txBody>
      </p:sp>
      <p:sp>
        <p:nvSpPr>
          <p:cNvPr id="6" name="Pravokutnik 5"/>
          <p:cNvSpPr/>
          <p:nvPr/>
        </p:nvSpPr>
        <p:spPr>
          <a:xfrm>
            <a:off x="8982499" y="3645525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Nakon navedenih datuma, prijava ispita </a:t>
            </a:r>
            <a:r>
              <a:rPr lang="hr-HR" sz="2400" dirty="0" smtClean="0"/>
              <a:t>DM smatra </a:t>
            </a:r>
            <a:r>
              <a:rPr lang="hr-HR" sz="2400" dirty="0"/>
              <a:t>se </a:t>
            </a:r>
            <a:r>
              <a:rPr lang="hr-HR" sz="2400" dirty="0" smtClean="0"/>
              <a:t>konačnom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191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749"/>
          </a:xfrm>
        </p:spPr>
        <p:txBody>
          <a:bodyPr/>
          <a:lstStyle/>
          <a:p>
            <a:r>
              <a:rPr lang="hr-HR" dirty="0" smtClean="0"/>
              <a:t>Prijava studijskih programa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9491" y="1398904"/>
            <a:ext cx="10515600" cy="52718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://www.postani-student.hr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Obratiti pažnju na </a:t>
            </a:r>
            <a:r>
              <a:rPr lang="hr-HR" b="1" dirty="0"/>
              <a:t>uvjete upisa </a:t>
            </a:r>
            <a:r>
              <a:rPr lang="hr-HR" dirty="0"/>
              <a:t>na željeni studijski program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a. razina </a:t>
            </a:r>
            <a:r>
              <a:rPr lang="hr-HR" dirty="0"/>
              <a:t>polaganja ispita </a:t>
            </a:r>
          </a:p>
          <a:p>
            <a:pPr marL="0" indent="0">
              <a:buNone/>
            </a:pPr>
            <a:r>
              <a:rPr lang="hr-HR" dirty="0"/>
              <a:t>b</a:t>
            </a:r>
            <a:r>
              <a:rPr lang="hr-HR" dirty="0" smtClean="0"/>
              <a:t>. izborni </a:t>
            </a:r>
            <a:r>
              <a:rPr lang="hr-HR" dirty="0"/>
              <a:t>predmeti</a:t>
            </a:r>
          </a:p>
          <a:p>
            <a:pPr marL="0" indent="0">
              <a:buNone/>
            </a:pPr>
            <a:r>
              <a:rPr lang="pl-PL" dirty="0"/>
              <a:t>c</a:t>
            </a:r>
            <a:r>
              <a:rPr lang="pl-PL" dirty="0" smtClean="0"/>
              <a:t>. dodatne </a:t>
            </a:r>
            <a:r>
              <a:rPr lang="pl-PL" dirty="0"/>
              <a:t>provjere znanja i vještina</a:t>
            </a:r>
          </a:p>
          <a:p>
            <a:pPr marL="0" indent="0">
              <a:buNone/>
            </a:pPr>
            <a:r>
              <a:rPr lang="hr-HR" dirty="0"/>
              <a:t>d</a:t>
            </a:r>
            <a:r>
              <a:rPr lang="hr-HR" dirty="0" smtClean="0"/>
              <a:t>. provjera </a:t>
            </a:r>
            <a:r>
              <a:rPr lang="hr-HR" dirty="0"/>
              <a:t>psihofizičkih sposobnosti</a:t>
            </a:r>
          </a:p>
          <a:p>
            <a:pPr marL="0" indent="0">
              <a:buNone/>
            </a:pPr>
            <a:endParaRPr lang="hr-HR" dirty="0"/>
          </a:p>
          <a:p>
            <a:pPr>
              <a:lnSpc>
                <a:spcPct val="120000"/>
              </a:lnSpc>
            </a:pPr>
            <a:r>
              <a:rPr lang="pl-PL" dirty="0"/>
              <a:t>Moguće je prijaviti do </a:t>
            </a:r>
            <a:r>
              <a:rPr lang="pl-PL" b="1" dirty="0"/>
              <a:t>10 studijskih </a:t>
            </a:r>
            <a:r>
              <a:rPr lang="pl-PL" dirty="0" smtClean="0"/>
              <a:t>programa, </a:t>
            </a:r>
            <a:r>
              <a:rPr lang="hr-HR" dirty="0" smtClean="0"/>
              <a:t>osim </a:t>
            </a:r>
            <a:r>
              <a:rPr lang="hr-HR" dirty="0"/>
              <a:t>u slučaju prijave </a:t>
            </a:r>
            <a:r>
              <a:rPr lang="hr-HR" dirty="0" err="1"/>
              <a:t>dvopredmetnih</a:t>
            </a:r>
            <a:r>
              <a:rPr lang="hr-HR" dirty="0"/>
              <a:t> </a:t>
            </a:r>
            <a:r>
              <a:rPr lang="hr-HR" dirty="0" smtClean="0"/>
              <a:t>studija (svaka </a:t>
            </a:r>
            <a:r>
              <a:rPr lang="hr-HR" dirty="0"/>
              <a:t>se takva kombinacija broji kao jedan jednopredmetni </a:t>
            </a:r>
            <a:r>
              <a:rPr lang="hr-HR" dirty="0" smtClean="0"/>
              <a:t>studij)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it-IT" dirty="0" err="1"/>
              <a:t>Studijske</a:t>
            </a:r>
            <a:r>
              <a:rPr lang="it-IT" dirty="0"/>
              <a:t> </a:t>
            </a:r>
            <a:r>
              <a:rPr lang="it-IT" dirty="0" err="1"/>
              <a:t>programe</a:t>
            </a:r>
            <a:r>
              <a:rPr lang="it-IT" dirty="0"/>
              <a:t> </a:t>
            </a:r>
            <a:r>
              <a:rPr lang="it-IT" dirty="0" err="1"/>
              <a:t>treba</a:t>
            </a:r>
            <a:r>
              <a:rPr lang="it-IT" dirty="0"/>
              <a:t> </a:t>
            </a:r>
            <a:r>
              <a:rPr lang="it-IT" dirty="0" err="1"/>
              <a:t>poredati</a:t>
            </a:r>
            <a:r>
              <a:rPr lang="it-IT" dirty="0"/>
              <a:t> prema </a:t>
            </a:r>
            <a:r>
              <a:rPr lang="it-IT" b="1" dirty="0" err="1"/>
              <a:t>vlastitim</a:t>
            </a:r>
            <a:r>
              <a:rPr lang="it-IT" b="1" dirty="0"/>
              <a:t> </a:t>
            </a:r>
            <a:r>
              <a:rPr lang="it-IT" b="1" dirty="0" err="1"/>
              <a:t>prioritetima</a:t>
            </a:r>
            <a:endParaRPr lang="it-IT" dirty="0"/>
          </a:p>
          <a:p>
            <a:pPr>
              <a:lnSpc>
                <a:spcPct val="120000"/>
              </a:lnSpc>
            </a:pPr>
            <a:r>
              <a:rPr lang="hr-HR" dirty="0"/>
              <a:t>Na </a:t>
            </a:r>
            <a:r>
              <a:rPr lang="hr-HR" b="1" dirty="0"/>
              <a:t>prvo mjesto liste prioriteta postavlja se najpoželjniji </a:t>
            </a:r>
            <a:r>
              <a:rPr lang="hr-HR" dirty="0"/>
              <a:t>studijski program</a:t>
            </a:r>
          </a:p>
          <a:p>
            <a:pPr>
              <a:lnSpc>
                <a:spcPct val="120000"/>
              </a:lnSpc>
            </a:pPr>
            <a:r>
              <a:rPr lang="hr-HR" dirty="0"/>
              <a:t>Prijave i mogućnosti promjene </a:t>
            </a:r>
            <a:r>
              <a:rPr lang="hr-HR" b="1" dirty="0"/>
              <a:t>mogući su do objave konačnih </a:t>
            </a:r>
            <a:r>
              <a:rPr lang="hr-HR" dirty="0"/>
              <a:t>rezultata</a:t>
            </a:r>
          </a:p>
          <a:p>
            <a:pPr>
              <a:lnSpc>
                <a:spcPct val="120000"/>
              </a:lnSpc>
            </a:pPr>
            <a:r>
              <a:rPr lang="hr-HR" dirty="0"/>
              <a:t>Neka sveučilišta imaju raniji zadnji datum prijave na svoje studijske programe (informirati se o tome na https://www.postani-student.hr</a:t>
            </a:r>
            <a:r>
              <a:rPr lang="hr-HR" dirty="0" smtClean="0"/>
              <a:t>/)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23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Oprez!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0783" y="15904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b="1" dirty="0"/>
              <a:t>Brisanjem </a:t>
            </a:r>
            <a:r>
              <a:rPr lang="hr-HR" dirty="0"/>
              <a:t>određenoga studijskog programa </a:t>
            </a:r>
            <a:r>
              <a:rPr lang="hr-HR" dirty="0">
                <a:solidFill>
                  <a:srgbClr val="FF0000"/>
                </a:solidFill>
              </a:rPr>
              <a:t>ostaju prijavljene razine </a:t>
            </a:r>
            <a:r>
              <a:rPr lang="hr-HR" dirty="0"/>
              <a:t>ispita </a:t>
            </a:r>
            <a:r>
              <a:rPr lang="hr-HR" dirty="0" smtClean="0"/>
              <a:t>koje je </a:t>
            </a:r>
            <a:r>
              <a:rPr lang="hr-HR" dirty="0"/>
              <a:t>taj studijski program zahtijevao kako bi bili zadovoljeni uvjeti za </a:t>
            </a:r>
            <a:r>
              <a:rPr lang="hr-HR" dirty="0" smtClean="0"/>
              <a:t>rangiranje na </a:t>
            </a:r>
            <a:r>
              <a:rPr lang="hr-HR" dirty="0"/>
              <a:t>prijavljeni studijski program.</a:t>
            </a:r>
          </a:p>
          <a:p>
            <a:pPr>
              <a:lnSpc>
                <a:spcPct val="100000"/>
              </a:lnSpc>
            </a:pPr>
            <a:r>
              <a:rPr lang="hr-HR" dirty="0"/>
              <a:t>Ako učenik ne želi polagati automatski prijavljene ispite, mora ih </a:t>
            </a:r>
            <a:r>
              <a:rPr lang="hr-HR" dirty="0" smtClean="0">
                <a:solidFill>
                  <a:srgbClr val="FF0000"/>
                </a:solidFill>
              </a:rPr>
              <a:t>samostalno</a:t>
            </a:r>
            <a:r>
              <a:rPr lang="hr-HR" dirty="0" smtClean="0"/>
              <a:t> brisati </a:t>
            </a:r>
            <a:r>
              <a:rPr lang="hr-HR" dirty="0"/>
              <a:t>na svojoj stranici u zadanome roku prijave ispita ili </a:t>
            </a:r>
            <a:r>
              <a:rPr lang="hr-HR" dirty="0" smtClean="0"/>
              <a:t>zatražiti njihovu </a:t>
            </a:r>
            <a:r>
              <a:rPr lang="pl-PL" dirty="0" smtClean="0"/>
              <a:t>naknadnu </a:t>
            </a:r>
            <a:r>
              <a:rPr lang="pl-PL" dirty="0"/>
              <a:t>odjavu u propisanome roku</a:t>
            </a:r>
            <a:r>
              <a:rPr lang="pl-PL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r-HR" dirty="0"/>
              <a:t>Za promjenu prijavljene razine ispita državne mature (iz više (A) u osnovnu (</a:t>
            </a:r>
            <a:r>
              <a:rPr lang="hr-HR" dirty="0" smtClean="0"/>
              <a:t>B) razinu </a:t>
            </a:r>
            <a:r>
              <a:rPr lang="hr-HR" dirty="0"/>
              <a:t>i </a:t>
            </a:r>
            <a:r>
              <a:rPr lang="hr-HR" dirty="0" smtClean="0"/>
              <a:t>obrnuto) potrebno </a:t>
            </a:r>
            <a:r>
              <a:rPr lang="hr-HR" dirty="0"/>
              <a:t>je kliknuti na slovo koje označava razinu ispita.</a:t>
            </a:r>
          </a:p>
        </p:txBody>
      </p:sp>
    </p:spTree>
    <p:extLst>
      <p:ext uri="{BB962C8B-B14F-4D97-AF65-F5344CB8AC3E}">
        <p14:creationId xmlns:p14="http://schemas.microsoft.com/office/powerpoint/2010/main" val="31555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2074" y="836023"/>
            <a:ext cx="10515600" cy="5114517"/>
          </a:xfrm>
        </p:spPr>
        <p:txBody>
          <a:bodyPr>
            <a:normAutofit/>
          </a:bodyPr>
          <a:lstStyle/>
          <a:p>
            <a:r>
              <a:rPr lang="hr-HR" dirty="0" smtClean="0"/>
              <a:t>Do </a:t>
            </a:r>
            <a:r>
              <a:rPr lang="hr-HR" dirty="0"/>
              <a:t>završetka prijave ispita državne mature (15.2.) učenici </a:t>
            </a:r>
            <a:r>
              <a:rPr lang="hr-HR" b="1" dirty="0"/>
              <a:t>trebaju provjeriti prijavljene </a:t>
            </a:r>
            <a:r>
              <a:rPr lang="hr-HR" b="1" dirty="0" smtClean="0"/>
              <a:t>ispite </a:t>
            </a:r>
            <a:r>
              <a:rPr lang="hr-HR" dirty="0" smtClean="0"/>
              <a:t>te </a:t>
            </a:r>
            <a:r>
              <a:rPr lang="hr-HR" dirty="0"/>
              <a:t>sami brisati ispite koje ne žele ili ne trebaju položiti</a:t>
            </a:r>
          </a:p>
          <a:p>
            <a:r>
              <a:rPr lang="hr-HR" dirty="0" smtClean="0"/>
              <a:t>Nakon </a:t>
            </a:r>
            <a:r>
              <a:rPr lang="hr-HR" dirty="0"/>
              <a:t>15.2. svaki učenik će potpisati </a:t>
            </a:r>
            <a:r>
              <a:rPr lang="hr-HR" b="1" dirty="0"/>
              <a:t>prijavnicu na kojoj će biti ispisani </a:t>
            </a:r>
            <a:r>
              <a:rPr lang="hr-HR" b="1" dirty="0" smtClean="0"/>
              <a:t>ispiti </a:t>
            </a:r>
            <a:r>
              <a:rPr lang="hr-HR" dirty="0" smtClean="0"/>
              <a:t>koje </a:t>
            </a:r>
            <a:r>
              <a:rPr lang="hr-HR" dirty="0"/>
              <a:t>je prijavio</a:t>
            </a:r>
          </a:p>
          <a:p>
            <a:r>
              <a:rPr lang="hr-HR" dirty="0" smtClean="0"/>
              <a:t>Nakon </a:t>
            </a:r>
            <a:r>
              <a:rPr lang="hr-HR" dirty="0"/>
              <a:t>15.2. naknadne prijave/odjave/promjene razine ispita moguće su samo preko </a:t>
            </a:r>
            <a:r>
              <a:rPr lang="hr-HR" dirty="0" smtClean="0"/>
              <a:t>koordinatora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(iznimke)</a:t>
            </a:r>
            <a:r>
              <a:rPr lang="hr-HR" dirty="0" smtClean="0"/>
              <a:t>:</a:t>
            </a:r>
            <a:endParaRPr lang="hr-HR" dirty="0"/>
          </a:p>
          <a:p>
            <a:r>
              <a:rPr lang="hr-HR" dirty="0" smtClean="0"/>
              <a:t>Naknadna </a:t>
            </a:r>
            <a:r>
              <a:rPr lang="hr-HR" dirty="0"/>
              <a:t>odjava </a:t>
            </a:r>
            <a:r>
              <a:rPr lang="hr-HR" dirty="0" smtClean="0"/>
              <a:t>– </a:t>
            </a:r>
            <a:r>
              <a:rPr lang="hr-HR" b="1" dirty="0" smtClean="0"/>
              <a:t>ne </a:t>
            </a:r>
            <a:r>
              <a:rPr lang="hr-HR" b="1" dirty="0"/>
              <a:t>treba razlog</a:t>
            </a:r>
            <a:endParaRPr lang="hr-HR" dirty="0"/>
          </a:p>
          <a:p>
            <a:r>
              <a:rPr lang="hr-HR" dirty="0" smtClean="0"/>
              <a:t>Naknadna </a:t>
            </a:r>
            <a:r>
              <a:rPr lang="hr-HR" dirty="0"/>
              <a:t>prijava </a:t>
            </a:r>
            <a:r>
              <a:rPr lang="hr-HR" dirty="0" smtClean="0"/>
              <a:t>– samo iz </a:t>
            </a:r>
            <a:r>
              <a:rPr lang="hr-HR" b="1" dirty="0"/>
              <a:t>dokazanog opravdanog </a:t>
            </a:r>
            <a:r>
              <a:rPr lang="hr-HR" dirty="0" smtClean="0"/>
              <a:t>razloga</a:t>
            </a:r>
          </a:p>
          <a:p>
            <a:r>
              <a:rPr lang="hr-HR" dirty="0"/>
              <a:t>Opravdani </a:t>
            </a:r>
            <a:r>
              <a:rPr lang="hr-HR" dirty="0" smtClean="0"/>
              <a:t>razlozi – </a:t>
            </a:r>
            <a:r>
              <a:rPr lang="pl-PL" sz="2400" dirty="0" smtClean="0"/>
              <a:t>opisani u </a:t>
            </a:r>
            <a:r>
              <a:rPr lang="pl-PL" sz="2400" dirty="0"/>
              <a:t>Članku 17. Pravilnika </a:t>
            </a:r>
            <a:r>
              <a:rPr lang="hr-HR" sz="2400" dirty="0"/>
              <a:t>o polaganju državne </a:t>
            </a:r>
            <a:r>
              <a:rPr lang="hr-HR" sz="2400" dirty="0" smtClean="0"/>
              <a:t>mature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88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Nepristupanje ispitu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dirty="0" smtClean="0"/>
              <a:t>Ako ispit </a:t>
            </a:r>
            <a:r>
              <a:rPr lang="hr-HR" dirty="0"/>
              <a:t>nije odjavljen u roku, a ispitu se ne pristupi, o razlozima se mora izvijestiti </a:t>
            </a:r>
            <a:r>
              <a:rPr lang="hr-HR" dirty="0" smtClean="0"/>
              <a:t>ŠIP najkasnije </a:t>
            </a:r>
            <a:r>
              <a:rPr lang="hr-HR" dirty="0"/>
              <a:t>u </a:t>
            </a:r>
            <a:r>
              <a:rPr lang="hr-HR" b="1" dirty="0"/>
              <a:t>roku od 24 sata od početka ispita</a:t>
            </a:r>
            <a:r>
              <a:rPr lang="hr-HR" dirty="0"/>
              <a:t> i </a:t>
            </a:r>
            <a:r>
              <a:rPr lang="hr-HR" dirty="0">
                <a:solidFill>
                  <a:srgbClr val="FF0000"/>
                </a:solidFill>
              </a:rPr>
              <a:t>priložiti dokaze </a:t>
            </a:r>
            <a:r>
              <a:rPr lang="hr-HR" dirty="0"/>
              <a:t>o opravdanosti izostanka 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u roku od tri dana</a:t>
            </a:r>
            <a:r>
              <a:rPr lang="hr-HR" dirty="0" smtClean="0"/>
              <a:t>)</a:t>
            </a:r>
          </a:p>
          <a:p>
            <a:r>
              <a:rPr lang="hr-HR" dirty="0" smtClean="0"/>
              <a:t>Ako </a:t>
            </a:r>
            <a:r>
              <a:rPr lang="hr-HR" dirty="0"/>
              <a:t>izostanak </a:t>
            </a:r>
            <a:r>
              <a:rPr lang="hr-HR" b="1" dirty="0"/>
              <a:t>nije opravdan </a:t>
            </a:r>
            <a:r>
              <a:rPr lang="hr-HR" dirty="0" smtClean="0"/>
              <a:t>(učenik </a:t>
            </a:r>
            <a:r>
              <a:rPr lang="hr-HR" dirty="0"/>
              <a:t>ne priloži dokaz o opravdanosti </a:t>
            </a:r>
            <a:r>
              <a:rPr lang="hr-HR" dirty="0" smtClean="0"/>
              <a:t>izostanka) smatra </a:t>
            </a:r>
            <a:r>
              <a:rPr lang="hr-HR" dirty="0"/>
              <a:t>se da je iskorišten ispitni rok </a:t>
            </a:r>
            <a:r>
              <a:rPr lang="hr-HR" dirty="0" smtClean="0"/>
              <a:t>i mora </a:t>
            </a:r>
            <a:r>
              <a:rPr lang="hr-HR" dirty="0"/>
              <a:t>se platiti naknada za troškove polaganja ispita</a:t>
            </a:r>
          </a:p>
          <a:p>
            <a:r>
              <a:rPr lang="hr-HR" dirty="0" smtClean="0"/>
              <a:t>Neplaćanje naknade</a:t>
            </a:r>
            <a:r>
              <a:rPr lang="hr-HR" dirty="0"/>
              <a:t> </a:t>
            </a:r>
            <a:r>
              <a:rPr lang="hr-HR" dirty="0" smtClean="0"/>
              <a:t> 	      NCVVO </a:t>
            </a:r>
            <a:r>
              <a:rPr lang="hr-HR" b="1" dirty="0"/>
              <a:t>uskraćuje izdavanje svjedodžbe </a:t>
            </a:r>
            <a:r>
              <a:rPr lang="hr-HR" dirty="0"/>
              <a:t>o položenoj DM</a:t>
            </a:r>
          </a:p>
          <a:p>
            <a:pPr marL="0" indent="0">
              <a:lnSpc>
                <a:spcPct val="100000"/>
              </a:lnSpc>
              <a:buNone/>
            </a:pP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4310743" y="4345577"/>
            <a:ext cx="574766" cy="16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7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datumi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06583"/>
            <a:ext cx="10515600" cy="467038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Početak </a:t>
            </a:r>
            <a:r>
              <a:rPr lang="it-IT" b="1" dirty="0"/>
              <a:t>prijava ispita </a:t>
            </a:r>
            <a:r>
              <a:rPr lang="it-IT" dirty="0"/>
              <a:t>DM: </a:t>
            </a:r>
            <a:r>
              <a:rPr lang="it-IT" dirty="0" smtClean="0"/>
              <a:t>1.12.202</a:t>
            </a:r>
            <a:r>
              <a:rPr lang="hr-HR" dirty="0" smtClean="0"/>
              <a:t>4</a:t>
            </a:r>
            <a:r>
              <a:rPr lang="it-IT" dirty="0" smtClean="0"/>
              <a:t>.</a:t>
            </a:r>
            <a:endParaRPr lang="it-IT" dirty="0"/>
          </a:p>
          <a:p>
            <a:r>
              <a:rPr lang="pl-PL" dirty="0"/>
              <a:t>Prijava </a:t>
            </a:r>
            <a:r>
              <a:rPr lang="pl-PL" b="1" dirty="0"/>
              <a:t>studijskih programa</a:t>
            </a:r>
            <a:r>
              <a:rPr lang="pl-PL" dirty="0"/>
              <a:t>: od </a:t>
            </a:r>
            <a:r>
              <a:rPr lang="pl-PL" dirty="0" smtClean="0"/>
              <a:t>1.2.2025.</a:t>
            </a:r>
            <a:endParaRPr lang="pl-PL" dirty="0"/>
          </a:p>
          <a:p>
            <a:r>
              <a:rPr lang="hr-HR" dirty="0"/>
              <a:t>Kraj prijava ispita DM: </a:t>
            </a:r>
            <a:r>
              <a:rPr lang="hr-HR" dirty="0" smtClean="0"/>
              <a:t>15.2.2025.</a:t>
            </a:r>
            <a:endParaRPr lang="hr-HR" dirty="0"/>
          </a:p>
          <a:p>
            <a:r>
              <a:rPr lang="hr-HR" dirty="0"/>
              <a:t>Kraj dostavljanja zahtjeva za </a:t>
            </a:r>
            <a:r>
              <a:rPr lang="hr-HR" b="1" dirty="0"/>
              <a:t>prilagodbe ispitne tehnologije</a:t>
            </a:r>
            <a:r>
              <a:rPr lang="hr-HR" dirty="0"/>
              <a:t>: </a:t>
            </a:r>
            <a:r>
              <a:rPr lang="hr-HR" dirty="0" smtClean="0"/>
              <a:t>21.2.2025.</a:t>
            </a:r>
            <a:endParaRPr lang="hr-HR" dirty="0"/>
          </a:p>
          <a:p>
            <a:r>
              <a:rPr lang="hr-HR" dirty="0"/>
              <a:t>Naknadna prijava, promjena i odjava ispita</a:t>
            </a:r>
            <a:r>
              <a:rPr lang="hr-HR" dirty="0" smtClean="0"/>
              <a:t>: 15.2.2025. – 2.5.2025.</a:t>
            </a:r>
            <a:endParaRPr lang="hr-HR" dirty="0"/>
          </a:p>
          <a:p>
            <a:r>
              <a:rPr lang="hr-HR" dirty="0"/>
              <a:t>Početak </a:t>
            </a:r>
            <a:r>
              <a:rPr lang="hr-HR" b="1" dirty="0"/>
              <a:t>ispitnoga roka</a:t>
            </a:r>
            <a:r>
              <a:rPr lang="hr-HR" dirty="0"/>
              <a:t>: </a:t>
            </a:r>
            <a:r>
              <a:rPr lang="hr-HR" dirty="0" smtClean="0"/>
              <a:t>2.6.2025.</a:t>
            </a:r>
            <a:endParaRPr lang="hr-HR" dirty="0"/>
          </a:p>
          <a:p>
            <a:r>
              <a:rPr lang="hr-HR" dirty="0"/>
              <a:t>Objava </a:t>
            </a:r>
            <a:r>
              <a:rPr lang="hr-HR" b="1" dirty="0"/>
              <a:t>privremenih rezultata </a:t>
            </a:r>
            <a:r>
              <a:rPr lang="hr-HR" dirty="0"/>
              <a:t>u ljetnom roku: </a:t>
            </a:r>
            <a:r>
              <a:rPr lang="hr-HR" dirty="0" smtClean="0"/>
              <a:t>9.7.2025.</a:t>
            </a:r>
            <a:endParaRPr lang="hr-HR" dirty="0"/>
          </a:p>
          <a:p>
            <a:r>
              <a:rPr lang="hr-HR" dirty="0" smtClean="0"/>
              <a:t>Rok za </a:t>
            </a:r>
            <a:r>
              <a:rPr lang="hr-HR" b="1" dirty="0" smtClean="0"/>
              <a:t>prigovore</a:t>
            </a:r>
            <a:r>
              <a:rPr lang="hr-HR" dirty="0" smtClean="0"/>
              <a:t>: 11.7.2025.</a:t>
            </a:r>
            <a:endParaRPr lang="hr-HR" dirty="0"/>
          </a:p>
          <a:p>
            <a:r>
              <a:rPr lang="hr-HR" dirty="0"/>
              <a:t>Konačna </a:t>
            </a:r>
            <a:r>
              <a:rPr lang="hr-HR" b="1" dirty="0"/>
              <a:t>objava rezultata</a:t>
            </a:r>
            <a:r>
              <a:rPr lang="hr-HR" dirty="0"/>
              <a:t>: </a:t>
            </a:r>
            <a:r>
              <a:rPr lang="hr-HR" dirty="0" smtClean="0"/>
              <a:t>16.7.2025.</a:t>
            </a:r>
            <a:endParaRPr lang="hr-HR" dirty="0"/>
          </a:p>
          <a:p>
            <a:r>
              <a:rPr lang="hr-HR" dirty="0"/>
              <a:t>Podjela </a:t>
            </a:r>
            <a:r>
              <a:rPr lang="hr-HR" b="1" dirty="0"/>
              <a:t>svjedodžbi</a:t>
            </a:r>
            <a:r>
              <a:rPr lang="hr-HR" dirty="0"/>
              <a:t>: </a:t>
            </a:r>
            <a:r>
              <a:rPr lang="hr-HR" dirty="0" smtClean="0"/>
              <a:t>18.7.2025.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98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Upisi na studijski 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4657" y="1625328"/>
            <a:ext cx="10515600" cy="4351338"/>
          </a:xfrm>
        </p:spPr>
        <p:txBody>
          <a:bodyPr/>
          <a:lstStyle/>
          <a:p>
            <a:r>
              <a:rPr lang="hr-HR" dirty="0" smtClean="0"/>
              <a:t>Učenik </a:t>
            </a:r>
            <a:r>
              <a:rPr lang="hr-HR" dirty="0"/>
              <a:t>se upisuje na studijski program na kojem je </a:t>
            </a:r>
            <a:r>
              <a:rPr lang="hr-HR" b="1" dirty="0"/>
              <a:t>ostvario pravo upisa </a:t>
            </a:r>
            <a:r>
              <a:rPr lang="hr-HR" dirty="0"/>
              <a:t>(DA) i dobio upisni broj. </a:t>
            </a:r>
            <a:endParaRPr lang="hr-HR" dirty="0" smtClean="0"/>
          </a:p>
          <a:p>
            <a:r>
              <a:rPr lang="hr-HR" dirty="0" smtClean="0"/>
              <a:t>Dodjelom </a:t>
            </a:r>
            <a:r>
              <a:rPr lang="hr-HR" dirty="0"/>
              <a:t>upisnog broja učenik </a:t>
            </a:r>
            <a:r>
              <a:rPr lang="hr-HR" b="1" dirty="0"/>
              <a:t>ima obvezu upisati </a:t>
            </a:r>
            <a:r>
              <a:rPr lang="hr-HR" dirty="0"/>
              <a:t>taj studijski program</a:t>
            </a:r>
          </a:p>
          <a:p>
            <a:r>
              <a:rPr lang="hr-HR" dirty="0" smtClean="0"/>
              <a:t>Učenici </a:t>
            </a:r>
            <a:r>
              <a:rPr lang="hr-HR" dirty="0"/>
              <a:t>koji će sigurno studirati u inozemstvu neka prethodno </a:t>
            </a:r>
            <a:r>
              <a:rPr lang="hr-HR" b="1" dirty="0" smtClean="0"/>
              <a:t>obrišu </a:t>
            </a:r>
            <a:r>
              <a:rPr lang="hr-HR" dirty="0" smtClean="0"/>
              <a:t>studijske programe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74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polaže?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3366" y="1564368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učenici </a:t>
            </a:r>
            <a:r>
              <a:rPr lang="hr-HR" b="1" dirty="0"/>
              <a:t>gimnazijskih programa </a:t>
            </a:r>
            <a:r>
              <a:rPr lang="hr-HR" b="1" dirty="0" smtClean="0"/>
              <a:t>- </a:t>
            </a:r>
            <a:r>
              <a:rPr lang="hr-HR" dirty="0" smtClean="0"/>
              <a:t>završavaju srednje obrazovanje</a:t>
            </a:r>
            <a:r>
              <a:rPr lang="hr-HR" dirty="0"/>
              <a:t>; 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učenici </a:t>
            </a:r>
            <a:r>
              <a:rPr lang="hr-HR" b="1" dirty="0"/>
              <a:t>četverogodišnjih strukovnih i </a:t>
            </a:r>
            <a:r>
              <a:rPr lang="hr-HR" b="1" dirty="0" smtClean="0"/>
              <a:t>umjetni</a:t>
            </a:r>
            <a:r>
              <a:rPr lang="hr-HR" dirty="0" smtClean="0"/>
              <a:t>č</a:t>
            </a:r>
            <a:r>
              <a:rPr lang="hr-HR" b="1" dirty="0" smtClean="0"/>
              <a:t>kih programa </a:t>
            </a:r>
            <a:r>
              <a:rPr lang="hr-HR" dirty="0"/>
              <a:t>obrazovanja koji srednje </a:t>
            </a:r>
            <a:r>
              <a:rPr lang="hr-HR" dirty="0" smtClean="0"/>
              <a:t>obrazovanje završavaju </a:t>
            </a:r>
            <a:r>
              <a:rPr lang="hr-HR" dirty="0"/>
              <a:t>izradbom i obranom završnoga rada </a:t>
            </a:r>
            <a:r>
              <a:rPr lang="hr-HR" dirty="0" smtClean="0"/>
              <a:t>u organizaciji </a:t>
            </a:r>
            <a:r>
              <a:rPr lang="hr-HR" dirty="0"/>
              <a:t>i provedbi škole, ali </a:t>
            </a:r>
            <a:r>
              <a:rPr lang="hr-HR" b="1" dirty="0"/>
              <a:t>žele </a:t>
            </a:r>
            <a:r>
              <a:rPr lang="hr-HR" b="1" dirty="0" smtClean="0"/>
              <a:t>nastaviti obrazovanje </a:t>
            </a:r>
            <a:r>
              <a:rPr lang="hr-HR" dirty="0"/>
              <a:t>na </a:t>
            </a:r>
            <a:r>
              <a:rPr lang="hr-HR" dirty="0" smtClean="0"/>
              <a:t>fakultetima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pl-PL" b="1" dirty="0" smtClean="0"/>
              <a:t>ostali </a:t>
            </a:r>
            <a:r>
              <a:rPr lang="pl-PL" b="1" dirty="0"/>
              <a:t>kandidati </a:t>
            </a:r>
            <a:r>
              <a:rPr lang="pl-PL" dirty="0"/>
              <a:t>za upis na visoka učilišta u </a:t>
            </a:r>
            <a:r>
              <a:rPr lang="pl-PL" dirty="0" smtClean="0"/>
              <a:t>Republici </a:t>
            </a:r>
            <a:r>
              <a:rPr lang="hr-HR" dirty="0" smtClean="0"/>
              <a:t>Hrvatskoj, ovisno </a:t>
            </a:r>
            <a:r>
              <a:rPr lang="hr-HR" dirty="0"/>
              <a:t>o zahtjevima studijskih </a:t>
            </a:r>
            <a:r>
              <a:rPr lang="hr-HR" dirty="0" smtClean="0"/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993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Ispitni katalozi za državnu maturu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948" y="15992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https://www.ncvvo.hr/ispitni-katalozi-za-drzavnu-maturu-2024-2025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3" y="2102618"/>
            <a:ext cx="5998255" cy="44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Kalendar provedbe ispita DM-e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sr-Latn-RS" sz="2400" dirty="0" smtClean="0">
                <a:solidFill>
                  <a:srgbClr val="202024"/>
                </a:solidFill>
                <a:latin typeface="inherit"/>
                <a:hlinkClick r:id="rId2"/>
              </a:rPr>
              <a:t>https</a:t>
            </a:r>
            <a:r>
              <a:rPr lang="sr-Latn-RS" altLang="sr-Latn-RS" sz="2400" dirty="0">
                <a:solidFill>
                  <a:srgbClr val="202024"/>
                </a:solidFill>
                <a:latin typeface="inherit"/>
                <a:hlinkClick r:id="rId2"/>
              </a:rPr>
              <a:t>://www.ncvvo.hr/wp-content/uploads/2024/05/Kalendar-i-vremenik-provedbe-ispita-%</a:t>
            </a:r>
            <a:r>
              <a:rPr lang="sr-Latn-RS" altLang="sr-Latn-RS" sz="2400" dirty="0" smtClean="0">
                <a:solidFill>
                  <a:srgbClr val="202024"/>
                </a:solidFill>
                <a:latin typeface="inherit"/>
                <a:hlinkClick r:id="rId2"/>
              </a:rPr>
              <a:t>E2%80%93-prvi-rok-2024_2025_02.pdf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 dirty="0" smtClean="0">
              <a:solidFill>
                <a:srgbClr val="202024"/>
              </a:solidFill>
              <a:latin typeface="inherit"/>
              <a:hlinkClick r:id="rId2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sr-Latn-RS" sz="2400" dirty="0">
                <a:solidFill>
                  <a:srgbClr val="202024"/>
                </a:solidFill>
                <a:latin typeface="inherit"/>
                <a:hlinkClick r:id="rId2"/>
              </a:rPr>
              <a:t>https://www.ncvvo.hr/wp-content/uploads/2024/05/Kalendar-i-vremenik-provedbe-ispita-%</a:t>
            </a:r>
            <a:r>
              <a:rPr lang="sr-Latn-RS" altLang="sr-Latn-RS" sz="2400" dirty="0" smtClean="0">
                <a:solidFill>
                  <a:srgbClr val="202024"/>
                </a:solidFill>
                <a:latin typeface="inherit"/>
                <a:hlinkClick r:id="rId2"/>
              </a:rPr>
              <a:t>E2%80%93-drugi-rok-2024_2025.pdf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 dirty="0">
              <a:solidFill>
                <a:srgbClr val="202024"/>
              </a:solidFill>
              <a:latin typeface="inherit"/>
              <a:hlinkClick r:id="rId2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 dirty="0" smtClean="0">
              <a:solidFill>
                <a:srgbClr val="202024"/>
              </a:solidFill>
              <a:latin typeface="inherit"/>
              <a:hlinkClick r:id="rId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891" y="125787"/>
            <a:ext cx="86562" cy="394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539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202024"/>
                </a:solidFill>
                <a:effectLst/>
                <a:latin typeface="sharik-sans"/>
              </a:rPr>
              <a:t/>
            </a:r>
            <a:b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202024"/>
                </a:solidFill>
                <a:effectLst/>
                <a:latin typeface="sharik-sans"/>
              </a:rPr>
            </a:b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202024"/>
                </a:solidFill>
                <a:effectLst/>
                <a:latin typeface="sharik-sans"/>
              </a:rPr>
              <a:t>  </a:t>
            </a:r>
            <a:endParaRPr kumimoji="0" lang="sr-Latn-RS" altLang="sr-Latn-R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81" y="417045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Važne poveznice za učenike</a:t>
            </a:r>
            <a:endParaRPr lang="hr-HR" dirty="0"/>
          </a:p>
        </p:txBody>
      </p:sp>
      <p:sp>
        <p:nvSpPr>
          <p:cNvPr id="7" name="Rezervirano mjesto sadržaja 6"/>
          <p:cNvSpPr txBox="1">
            <a:spLocks noGrp="1"/>
          </p:cNvSpPr>
          <p:nvPr>
            <p:ph idx="1"/>
          </p:nvPr>
        </p:nvSpPr>
        <p:spPr>
          <a:xfrm>
            <a:off x="838200" y="1718831"/>
            <a:ext cx="10515600" cy="272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Informacije </a:t>
            </a:r>
            <a:r>
              <a:rPr lang="hr-HR" sz="2400" dirty="0"/>
              <a:t>o državnoj maturi </a:t>
            </a: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>
                <a:hlinkClick r:id="rId2"/>
              </a:rPr>
              <a:t>drzavna.matura@ncvvo.hr</a:t>
            </a:r>
            <a:r>
              <a:rPr lang="hr-HR" sz="2400" dirty="0" smtClean="0"/>
              <a:t>    </a:t>
            </a:r>
            <a:r>
              <a:rPr lang="hr-HR" sz="2400" dirty="0" smtClean="0">
                <a:solidFill>
                  <a:schemeClr val="accent5"/>
                </a:solidFill>
              </a:rPr>
              <a:t>01 </a:t>
            </a:r>
            <a:r>
              <a:rPr lang="hr-HR" sz="2400" dirty="0">
                <a:solidFill>
                  <a:schemeClr val="accent5"/>
                </a:solidFill>
              </a:rPr>
              <a:t>4501 899 </a:t>
            </a:r>
            <a:endParaRPr lang="hr-HR" sz="2400" dirty="0" smtClean="0">
              <a:solidFill>
                <a:schemeClr val="accent5"/>
              </a:solidFill>
            </a:endParaRPr>
          </a:p>
          <a:p>
            <a:r>
              <a:rPr lang="hr-HR" sz="2400" dirty="0" smtClean="0"/>
              <a:t>Nacionalni </a:t>
            </a:r>
            <a:r>
              <a:rPr lang="hr-HR" sz="2400" dirty="0"/>
              <a:t>informacijski sustav prijave na visoka učilišta </a:t>
            </a: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>
                <a:hlinkClick r:id="rId3"/>
              </a:rPr>
              <a:t>www.postani-student.hr</a:t>
            </a:r>
            <a:r>
              <a:rPr lang="hr-HR" sz="2400" dirty="0" smtClean="0"/>
              <a:t>  </a:t>
            </a:r>
          </a:p>
          <a:p>
            <a:r>
              <a:rPr lang="hr-HR" sz="2400" dirty="0" smtClean="0"/>
              <a:t>Upisi </a:t>
            </a:r>
            <a:r>
              <a:rPr lang="hr-HR" sz="2400" dirty="0"/>
              <a:t>studijskih programa </a:t>
            </a: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>
                <a:hlinkClick r:id="rId4"/>
              </a:rPr>
              <a:t>www.studij.hr</a:t>
            </a:r>
            <a:r>
              <a:rPr lang="hr-HR" sz="2400" dirty="0" smtClean="0"/>
              <a:t>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0" y="4590662"/>
            <a:ext cx="3281226" cy="18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ispita državne mature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9492" y="164274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dirty="0" smtClean="0"/>
              <a:t>TRAJNI SU </a:t>
            </a:r>
          </a:p>
          <a:p>
            <a:pPr>
              <a:lnSpc>
                <a:spcPct val="100000"/>
              </a:lnSpc>
            </a:pPr>
            <a:r>
              <a:rPr lang="hr-HR" dirty="0" smtClean="0"/>
              <a:t>BODOVNI </a:t>
            </a:r>
            <a:r>
              <a:rPr lang="hr-HR" dirty="0"/>
              <a:t>PRAGOVI – svake školske godine </a:t>
            </a:r>
            <a:r>
              <a:rPr lang="hr-HR" dirty="0" smtClean="0"/>
              <a:t>određuju se novi</a:t>
            </a:r>
            <a:r>
              <a:rPr lang="hr-HR" dirty="0"/>
              <a:t>, vrijede ljetni i jesenski rok. </a:t>
            </a:r>
            <a:endParaRPr lang="hr-HR" dirty="0" smtClean="0"/>
          </a:p>
          <a:p>
            <a:pPr>
              <a:lnSpc>
                <a:spcPct val="100000"/>
              </a:lnSpc>
            </a:pPr>
            <a:r>
              <a:rPr lang="hr-HR" dirty="0" smtClean="0"/>
              <a:t>Ukoliko učenici </a:t>
            </a:r>
            <a:r>
              <a:rPr lang="hr-HR" dirty="0"/>
              <a:t>strukovnih škola polože </a:t>
            </a:r>
            <a:r>
              <a:rPr lang="hr-HR" dirty="0" smtClean="0"/>
              <a:t>ispite </a:t>
            </a:r>
            <a:r>
              <a:rPr lang="hr-HR" dirty="0"/>
              <a:t>državne mature, ali ne obrane završni rad (ne završe srednje obrazovanje), ne mogu se rangirati na prijavljene studijske </a:t>
            </a:r>
            <a:r>
              <a:rPr lang="hr-HR" dirty="0" smtClean="0"/>
              <a:t>programe </a:t>
            </a:r>
            <a:r>
              <a:rPr lang="hr-HR" dirty="0" smtClean="0">
                <a:solidFill>
                  <a:srgbClr val="FF0000"/>
                </a:solidFill>
              </a:rPr>
              <a:t>(!)</a:t>
            </a:r>
          </a:p>
          <a:p>
            <a:pPr>
              <a:lnSpc>
                <a:spcPct val="100000"/>
              </a:lnSpc>
            </a:pPr>
            <a:r>
              <a:rPr lang="hr-HR" dirty="0"/>
              <a:t>POTVRDA o položenim ispitima državne mature u kojima su upisane ocjene </a:t>
            </a:r>
            <a:r>
              <a:rPr lang="hr-HR" dirty="0" smtClean="0"/>
              <a:t>obveznih i/ili izbornih ispita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3099"/>
              </p:ext>
            </p:extLst>
          </p:nvPr>
        </p:nvGraphicFramePr>
        <p:xfrm>
          <a:off x="1847529" y="2133600"/>
          <a:ext cx="8611464" cy="3341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26">
                  <a:extLst>
                    <a:ext uri="{9D8B030D-6E8A-4147-A177-3AD203B41FA5}">
                      <a16:colId xmlns:a16="http://schemas.microsoft.com/office/drawing/2014/main" val="301115097"/>
                    </a:ext>
                  </a:extLst>
                </a:gridCol>
                <a:gridCol w="1592035">
                  <a:extLst>
                    <a:ext uri="{9D8B030D-6E8A-4147-A177-3AD203B41FA5}">
                      <a16:colId xmlns:a16="http://schemas.microsoft.com/office/drawing/2014/main" val="2973218127"/>
                    </a:ext>
                  </a:extLst>
                </a:gridCol>
                <a:gridCol w="1736765">
                  <a:extLst>
                    <a:ext uri="{9D8B030D-6E8A-4147-A177-3AD203B41FA5}">
                      <a16:colId xmlns:a16="http://schemas.microsoft.com/office/drawing/2014/main" val="2233545580"/>
                    </a:ext>
                  </a:extLst>
                </a:gridCol>
                <a:gridCol w="1736765">
                  <a:extLst>
                    <a:ext uri="{9D8B030D-6E8A-4147-A177-3AD203B41FA5}">
                      <a16:colId xmlns:a16="http://schemas.microsoft.com/office/drawing/2014/main" val="3882996457"/>
                    </a:ext>
                  </a:extLst>
                </a:gridCol>
                <a:gridCol w="1519673">
                  <a:extLst>
                    <a:ext uri="{9D8B030D-6E8A-4147-A177-3AD203B41FA5}">
                      <a16:colId xmlns:a16="http://schemas.microsoft.com/office/drawing/2014/main" val="4192668583"/>
                    </a:ext>
                  </a:extLst>
                </a:gridCol>
              </a:tblGrid>
              <a:tr h="425264">
                <a:tc gridSpan="5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PRAGOVI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PROLAZNOSTI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720803"/>
                  </a:ext>
                </a:extLst>
              </a:tr>
              <a:tr h="425264">
                <a:tc>
                  <a:txBody>
                    <a:bodyPr/>
                    <a:lstStyle/>
                    <a:p>
                      <a:pPr algn="ctr"/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Dovoljan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Vrlo dobar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Odličan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83451384"/>
                  </a:ext>
                </a:extLst>
              </a:tr>
              <a:tr h="75471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MATEMATIČKO I PRIRODOSLOVNO PODRUČJE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63653421"/>
                  </a:ext>
                </a:extLst>
              </a:tr>
              <a:tr h="754713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JEZIČNO-KOMUNIKACIJSKO PODRUČJE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82486058"/>
                  </a:ext>
                </a:extLst>
              </a:tr>
              <a:tr h="981939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DRUŠTVENO – HUMANISTIČKO I UMJETNIČKO PODRUČJE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750651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AABE6E-C1BF-4C9D-AA54-F5DA50B1820D}"/>
              </a:ext>
            </a:extLst>
          </p:cNvPr>
          <p:cNvSpPr txBox="1"/>
          <p:nvPr/>
        </p:nvSpPr>
        <p:spPr>
          <a:xfrm>
            <a:off x="4468282" y="577966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sr-Latn-RS" sz="2800" b="1" dirty="0">
                <a:solidFill>
                  <a:srgbClr val="002060"/>
                </a:solidFill>
                <a:latin typeface="Arial" panose="020B0604020202020204" pitchFamily="34" charset="0"/>
                <a:ea typeface="JasmineUPC" pitchFamily="18" charset="-120"/>
                <a:cs typeface="Arial" panose="020B0604020202020204" pitchFamily="34" charset="0"/>
              </a:rPr>
              <a:t>PRAGOVI PROLAZNOSTI NA ISPITIMA DRŽAVNE MATURE </a:t>
            </a:r>
            <a:br>
              <a:rPr lang="hr-HR" altLang="sr-Latn-RS" sz="2800" b="1" dirty="0">
                <a:solidFill>
                  <a:srgbClr val="002060"/>
                </a:solidFill>
                <a:latin typeface="Arial" panose="020B0604020202020204" pitchFamily="34" charset="0"/>
                <a:ea typeface="JasmineUPC" pitchFamily="18" charset="-120"/>
                <a:cs typeface="Arial" panose="020B0604020202020204" pitchFamily="34" charset="0"/>
              </a:rPr>
            </a:br>
            <a:r>
              <a:rPr lang="hr-HR" altLang="sr-Latn-RS" sz="2800" b="1" dirty="0">
                <a:solidFill>
                  <a:srgbClr val="002060"/>
                </a:solidFill>
                <a:latin typeface="Arial" panose="020B0604020202020204" pitchFamily="34" charset="0"/>
                <a:ea typeface="JasmineUPC" pitchFamily="18" charset="-120"/>
                <a:cs typeface="Arial" panose="020B0604020202020204" pitchFamily="34" charset="0"/>
              </a:rPr>
              <a:t>U ŠKOLSKOJ GODINI 2024./2025.</a:t>
            </a:r>
            <a:endParaRPr lang="hr-H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1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824" y="29058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MATEMATIČKO I PRIRODOSLOVNO PODRUČJE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902279"/>
          <a:ext cx="9036496" cy="362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349">
                  <a:extLst>
                    <a:ext uri="{9D8B030D-6E8A-4147-A177-3AD203B41FA5}">
                      <a16:colId xmlns:a16="http://schemas.microsoft.com/office/drawing/2014/main" val="2284282504"/>
                    </a:ext>
                  </a:extLst>
                </a:gridCol>
                <a:gridCol w="1248946">
                  <a:extLst>
                    <a:ext uri="{9D8B030D-6E8A-4147-A177-3AD203B41FA5}">
                      <a16:colId xmlns:a16="http://schemas.microsoft.com/office/drawing/2014/main" val="287375285"/>
                    </a:ext>
                  </a:extLst>
                </a:gridCol>
                <a:gridCol w="1322414">
                  <a:extLst>
                    <a:ext uri="{9D8B030D-6E8A-4147-A177-3AD203B41FA5}">
                      <a16:colId xmlns:a16="http://schemas.microsoft.com/office/drawing/2014/main" val="1972397531"/>
                    </a:ext>
                  </a:extLst>
                </a:gridCol>
                <a:gridCol w="1467395">
                  <a:extLst>
                    <a:ext uri="{9D8B030D-6E8A-4147-A177-3AD203B41FA5}">
                      <a16:colId xmlns:a16="http://schemas.microsoft.com/office/drawing/2014/main" val="393412175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67630127"/>
                    </a:ext>
                  </a:extLst>
                </a:gridCol>
                <a:gridCol w="780591">
                  <a:extLst>
                    <a:ext uri="{9D8B030D-6E8A-4147-A177-3AD203B41FA5}">
                      <a16:colId xmlns:a16="http://schemas.microsoft.com/office/drawing/2014/main" val="4180821654"/>
                    </a:ext>
                  </a:extLst>
                </a:gridCol>
                <a:gridCol w="1451657">
                  <a:extLst>
                    <a:ext uri="{9D8B030D-6E8A-4147-A177-3AD203B41FA5}">
                      <a16:colId xmlns:a16="http://schemas.microsoft.com/office/drawing/2014/main" val="3761532560"/>
                    </a:ext>
                  </a:extLst>
                </a:gridCol>
              </a:tblGrid>
              <a:tr h="313493">
                <a:tc rowSpan="2"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OCJENU ODLIČAN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985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(2024./2025.)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 (2021.- 2024.)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(2024./2025.)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2024.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za odličan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314114"/>
                  </a:ext>
                </a:extLst>
              </a:tr>
              <a:tr h="49636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  (viša razina)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– 28,33 %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– 88,13 %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2397192"/>
                  </a:ext>
                </a:extLst>
              </a:tr>
              <a:tr h="51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Matematika (osnovna razina)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22,5 – 27,5 %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82,5 – 90 %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0267395"/>
                  </a:ext>
                </a:extLst>
              </a:tr>
              <a:tr h="3178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22,5 – 30 %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 – 88,75 %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80617138"/>
                  </a:ext>
                </a:extLst>
              </a:tr>
              <a:tr h="3178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20,31 – 30 %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 – 85 %</a:t>
                      </a:r>
                      <a:endParaRPr kumimoji="0" lang="hr-H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5775754"/>
                  </a:ext>
                </a:extLst>
              </a:tr>
              <a:tr h="3178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– 30 %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 </a:t>
                      </a: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88 %</a:t>
                      </a:r>
                      <a:r>
                        <a:rPr lang="hr-HR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93816537"/>
                  </a:ext>
                </a:extLst>
              </a:tr>
              <a:tr h="3178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Geografija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– 30 %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– 82%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78939155"/>
                  </a:ext>
                </a:extLst>
              </a:tr>
              <a:tr h="3178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21,88 – 30 %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78,13 – 87,5 %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100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275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41240" y="1628800"/>
          <a:ext cx="9091264" cy="383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24">
                  <a:extLst>
                    <a:ext uri="{9D8B030D-6E8A-4147-A177-3AD203B41FA5}">
                      <a16:colId xmlns:a16="http://schemas.microsoft.com/office/drawing/2014/main" val="2284282504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287375285"/>
                    </a:ext>
                  </a:extLst>
                </a:gridCol>
                <a:gridCol w="1298742">
                  <a:extLst>
                    <a:ext uri="{9D8B030D-6E8A-4147-A177-3AD203B41FA5}">
                      <a16:colId xmlns:a16="http://schemas.microsoft.com/office/drawing/2014/main" val="1972397531"/>
                    </a:ext>
                  </a:extLst>
                </a:gridCol>
                <a:gridCol w="1450190">
                  <a:extLst>
                    <a:ext uri="{9D8B030D-6E8A-4147-A177-3AD203B41FA5}">
                      <a16:colId xmlns:a16="http://schemas.microsoft.com/office/drawing/2014/main" val="393412175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7630127"/>
                    </a:ext>
                  </a:extLst>
                </a:gridCol>
                <a:gridCol w="933291">
                  <a:extLst>
                    <a:ext uri="{9D8B030D-6E8A-4147-A177-3AD203B41FA5}">
                      <a16:colId xmlns:a16="http://schemas.microsoft.com/office/drawing/2014/main" val="4180821654"/>
                    </a:ext>
                  </a:extLst>
                </a:gridCol>
                <a:gridCol w="1370965">
                  <a:extLst>
                    <a:ext uri="{9D8B030D-6E8A-4147-A177-3AD203B41FA5}">
                      <a16:colId xmlns:a16="http://schemas.microsoft.com/office/drawing/2014/main" val="3761532560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OCJENU ODLIČAN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98576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(2024./2025.)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 (2021.- 2024.)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(2024./2025.)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2024.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za odličan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31411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Hrvatski jezik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26,25 – 37 %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(VR)</a:t>
                      </a:r>
                    </a:p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– 36 %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81,87 – 88,13 %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(VR)</a:t>
                      </a:r>
                    </a:p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 – 87,5 %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2397192"/>
                  </a:ext>
                </a:extLst>
              </a:tr>
              <a:tr h="471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Engleski jezik (viša razina)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28,24 – 36 %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84,71 – 88,24 %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026739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Engleski jezik (osnovna razina)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26,15 – 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84,62 – 87,69 %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8061713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Njemački jezik (viša razina)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25,16 – 35 %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83,53 – 88,24 %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577575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Njemački jezik (osnovna razina)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21,43 – 35 %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75,71 – 85,71 %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938165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C7084C-EAF4-471B-BDA5-FF565A3A3856}"/>
              </a:ext>
            </a:extLst>
          </p:cNvPr>
          <p:cNvSpPr txBox="1"/>
          <p:nvPr/>
        </p:nvSpPr>
        <p:spPr>
          <a:xfrm>
            <a:off x="4511824" y="29058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rgbClr val="002060"/>
                </a:solidFill>
              </a:rPr>
              <a:t>JEZIČNO-KOMUNIKACIJSKO PODRUČJE</a:t>
            </a:r>
          </a:p>
        </p:txBody>
      </p:sp>
    </p:spTree>
    <p:extLst>
      <p:ext uri="{BB962C8B-B14F-4D97-AF65-F5344CB8AC3E}">
        <p14:creationId xmlns:p14="http://schemas.microsoft.com/office/powerpoint/2010/main" val="1529570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14809"/>
              </p:ext>
            </p:extLst>
          </p:nvPr>
        </p:nvGraphicFramePr>
        <p:xfrm>
          <a:off x="1532710" y="1484783"/>
          <a:ext cx="9099792" cy="310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412">
                  <a:extLst>
                    <a:ext uri="{9D8B030D-6E8A-4147-A177-3AD203B41FA5}">
                      <a16:colId xmlns:a16="http://schemas.microsoft.com/office/drawing/2014/main" val="2284282504"/>
                    </a:ext>
                  </a:extLst>
                </a:gridCol>
                <a:gridCol w="1227750">
                  <a:extLst>
                    <a:ext uri="{9D8B030D-6E8A-4147-A177-3AD203B41FA5}">
                      <a16:colId xmlns:a16="http://schemas.microsoft.com/office/drawing/2014/main" val="287375285"/>
                    </a:ext>
                  </a:extLst>
                </a:gridCol>
                <a:gridCol w="1372191">
                  <a:extLst>
                    <a:ext uri="{9D8B030D-6E8A-4147-A177-3AD203B41FA5}">
                      <a16:colId xmlns:a16="http://schemas.microsoft.com/office/drawing/2014/main" val="1972397531"/>
                    </a:ext>
                  </a:extLst>
                </a:gridCol>
                <a:gridCol w="1588853">
                  <a:extLst>
                    <a:ext uri="{9D8B030D-6E8A-4147-A177-3AD203B41FA5}">
                      <a16:colId xmlns:a16="http://schemas.microsoft.com/office/drawing/2014/main" val="3934121753"/>
                    </a:ext>
                  </a:extLst>
                </a:gridCol>
                <a:gridCol w="1299971">
                  <a:extLst>
                    <a:ext uri="{9D8B030D-6E8A-4147-A177-3AD203B41FA5}">
                      <a16:colId xmlns:a16="http://schemas.microsoft.com/office/drawing/2014/main" val="3967630127"/>
                    </a:ext>
                  </a:extLst>
                </a:gridCol>
                <a:gridCol w="794427">
                  <a:extLst>
                    <a:ext uri="{9D8B030D-6E8A-4147-A177-3AD203B41FA5}">
                      <a16:colId xmlns:a16="http://schemas.microsoft.com/office/drawing/2014/main" val="4180821654"/>
                    </a:ext>
                  </a:extLst>
                </a:gridCol>
                <a:gridCol w="1372188">
                  <a:extLst>
                    <a:ext uri="{9D8B030D-6E8A-4147-A177-3AD203B41FA5}">
                      <a16:colId xmlns:a16="http://schemas.microsoft.com/office/drawing/2014/main" val="3761532560"/>
                    </a:ext>
                  </a:extLst>
                </a:gridCol>
              </a:tblGrid>
              <a:tr h="282935">
                <a:tc rowSpan="2"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OCJENU ODLIČAN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98576"/>
                  </a:ext>
                </a:extLst>
              </a:tr>
              <a:tr h="802922">
                <a:tc vMerge="1">
                  <a:txBody>
                    <a:bodyPr/>
                    <a:lstStyle/>
                    <a:p>
                      <a:pPr algn="ctr"/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(2024./2025.)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 (2021.- 2024.)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(2024./2025.)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2024.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za odličan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314114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Srpski jezik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27,27 – 35 %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– 90 %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2397192"/>
                  </a:ext>
                </a:extLst>
              </a:tr>
              <a:tr h="649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Talijanski jezik i književnost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– 37 %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– 37 % </a:t>
                      </a:r>
                      <a:r>
                        <a:rPr kumimoji="0" lang="hr-H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(OR)</a:t>
                      </a:r>
                    </a:p>
                    <a:p>
                      <a:pPr algn="ctr"/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– 88 % 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– 88 % </a:t>
                      </a:r>
                      <a:r>
                        <a:rPr kumimoji="0" lang="hr-H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(OR)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0267395"/>
                  </a:ext>
                </a:extLst>
              </a:tr>
              <a:tr h="49704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Mađarski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jezik i književnost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– 89,17%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5775754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Češki jezik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– 27 %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938165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4FE8DA-0021-46F6-A3F3-E826A6E43F50}"/>
              </a:ext>
            </a:extLst>
          </p:cNvPr>
          <p:cNvSpPr txBox="1"/>
          <p:nvPr/>
        </p:nvSpPr>
        <p:spPr>
          <a:xfrm>
            <a:off x="4572784" y="48217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rgbClr val="002060"/>
                </a:solidFill>
              </a:rPr>
              <a:t>JEZIČNO-KOMUNIKACIJSKO PODRUČJE</a:t>
            </a:r>
          </a:p>
        </p:txBody>
      </p:sp>
    </p:spTree>
    <p:extLst>
      <p:ext uri="{BB962C8B-B14F-4D97-AF65-F5344CB8AC3E}">
        <p14:creationId xmlns:p14="http://schemas.microsoft.com/office/powerpoint/2010/main" val="1992652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31505" y="1916833"/>
          <a:ext cx="9036495" cy="404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305">
                  <a:extLst>
                    <a:ext uri="{9D8B030D-6E8A-4147-A177-3AD203B41FA5}">
                      <a16:colId xmlns:a16="http://schemas.microsoft.com/office/drawing/2014/main" val="2284282504"/>
                    </a:ext>
                  </a:extLst>
                </a:gridCol>
                <a:gridCol w="1203455">
                  <a:extLst>
                    <a:ext uri="{9D8B030D-6E8A-4147-A177-3AD203B41FA5}">
                      <a16:colId xmlns:a16="http://schemas.microsoft.com/office/drawing/2014/main" val="287375285"/>
                    </a:ext>
                  </a:extLst>
                </a:gridCol>
                <a:gridCol w="1400672">
                  <a:extLst>
                    <a:ext uri="{9D8B030D-6E8A-4147-A177-3AD203B41FA5}">
                      <a16:colId xmlns:a16="http://schemas.microsoft.com/office/drawing/2014/main" val="197239753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4121753"/>
                    </a:ext>
                  </a:extLst>
                </a:gridCol>
                <a:gridCol w="1298171">
                  <a:extLst>
                    <a:ext uri="{9D8B030D-6E8A-4147-A177-3AD203B41FA5}">
                      <a16:colId xmlns:a16="http://schemas.microsoft.com/office/drawing/2014/main" val="3967630127"/>
                    </a:ext>
                  </a:extLst>
                </a:gridCol>
                <a:gridCol w="836521">
                  <a:extLst>
                    <a:ext uri="{9D8B030D-6E8A-4147-A177-3AD203B41FA5}">
                      <a16:colId xmlns:a16="http://schemas.microsoft.com/office/drawing/2014/main" val="4180821654"/>
                    </a:ext>
                  </a:extLst>
                </a:gridCol>
                <a:gridCol w="1573211">
                  <a:extLst>
                    <a:ext uri="{9D8B030D-6E8A-4147-A177-3AD203B41FA5}">
                      <a16:colId xmlns:a16="http://schemas.microsoft.com/office/drawing/2014/main" val="3761532560"/>
                    </a:ext>
                  </a:extLst>
                </a:gridCol>
              </a:tblGrid>
              <a:tr h="343464">
                <a:tc rowSpan="2"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OCJENU ODLIČAN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98576"/>
                  </a:ext>
                </a:extLst>
              </a:tr>
              <a:tr h="772793"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(2024./2025.)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 (2021.- 2024.)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(2024./2025.)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2024.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za odličan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31411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Politika i gospodarstvo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28,33 – 33 %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– 86,67 %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2397192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Psihologija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20,51 – 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79,49 – 87,36 %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0267395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Povijest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26,05 – 32,77 %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76,47 – 85,56 %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93816537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20,83 – 30 %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76,39 – 85 %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80210028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Filozofija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 –  30 %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80 %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2036072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Logika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21,67 – 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76,67 – 88,33 %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73008629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Vjeronauk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20,37 – 33 %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75,93 – 84 %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85625304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31,67 %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63,33 – 83,33 %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485113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6A372D-D41C-436F-9AA4-FABB1F706C62}"/>
              </a:ext>
            </a:extLst>
          </p:cNvPr>
          <p:cNvSpPr txBox="1"/>
          <p:nvPr/>
        </p:nvSpPr>
        <p:spPr>
          <a:xfrm>
            <a:off x="4511824" y="29058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rgbClr val="002060"/>
                </a:solidFill>
              </a:rPr>
              <a:t>DRUŠTVENO-HUMANISTIČKO PODRUČJE</a:t>
            </a:r>
          </a:p>
        </p:txBody>
      </p:sp>
    </p:spTree>
    <p:extLst>
      <p:ext uri="{BB962C8B-B14F-4D97-AF65-F5344CB8AC3E}">
        <p14:creationId xmlns:p14="http://schemas.microsoft.com/office/powerpoint/2010/main" val="3415916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3513" y="1850029"/>
          <a:ext cx="8964487" cy="210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071">
                  <a:extLst>
                    <a:ext uri="{9D8B030D-6E8A-4147-A177-3AD203B41FA5}">
                      <a16:colId xmlns:a16="http://schemas.microsoft.com/office/drawing/2014/main" val="2284282504"/>
                    </a:ext>
                  </a:extLst>
                </a:gridCol>
                <a:gridCol w="1246209">
                  <a:extLst>
                    <a:ext uri="{9D8B030D-6E8A-4147-A177-3AD203B41FA5}">
                      <a16:colId xmlns:a16="http://schemas.microsoft.com/office/drawing/2014/main" val="287375285"/>
                    </a:ext>
                  </a:extLst>
                </a:gridCol>
                <a:gridCol w="1364331">
                  <a:extLst>
                    <a:ext uri="{9D8B030D-6E8A-4147-A177-3AD203B41FA5}">
                      <a16:colId xmlns:a16="http://schemas.microsoft.com/office/drawing/2014/main" val="1972397531"/>
                    </a:ext>
                  </a:extLst>
                </a:gridCol>
                <a:gridCol w="1443981">
                  <a:extLst>
                    <a:ext uri="{9D8B030D-6E8A-4147-A177-3AD203B41FA5}">
                      <a16:colId xmlns:a16="http://schemas.microsoft.com/office/drawing/2014/main" val="393412175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76301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80821654"/>
                    </a:ext>
                  </a:extLst>
                </a:gridCol>
                <a:gridCol w="1547663">
                  <a:extLst>
                    <a:ext uri="{9D8B030D-6E8A-4147-A177-3AD203B41FA5}">
                      <a16:colId xmlns:a16="http://schemas.microsoft.com/office/drawing/2014/main" val="3761532560"/>
                    </a:ext>
                  </a:extLst>
                </a:gridCol>
              </a:tblGrid>
              <a:tr h="343464">
                <a:tc rowSpan="2">
                  <a:txBody>
                    <a:bodyPr/>
                    <a:lstStyle/>
                    <a:p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OCJENU ODLIČAN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98576"/>
                  </a:ext>
                </a:extLst>
              </a:tr>
              <a:tr h="772793"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(2024./2025.)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prolaznosti (2021.- 2024.)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prolaznosti</a:t>
                      </a:r>
                    </a:p>
                    <a:p>
                      <a:pPr algn="ctr"/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(2024./2025.)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Prag za odličan 2024.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Najniži/najviši</a:t>
                      </a:r>
                      <a:r>
                        <a:rPr lang="hr-H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prag za odličan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(2010. - 2024.)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31411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Likovna umjetnost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30,48 %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77,14 – 84,76 %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8061713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Glazbena umjetnost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– 32 %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– 85 %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5775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6A372D-D41C-436F-9AA4-FABB1F706C62}"/>
              </a:ext>
            </a:extLst>
          </p:cNvPr>
          <p:cNvSpPr txBox="1"/>
          <p:nvPr/>
        </p:nvSpPr>
        <p:spPr>
          <a:xfrm>
            <a:off x="4407321" y="53442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rgbClr val="002060"/>
                </a:solidFill>
              </a:rPr>
              <a:t>UMJETNIČKO PODRUČJE</a:t>
            </a:r>
          </a:p>
        </p:txBody>
      </p:sp>
    </p:spTree>
    <p:extLst>
      <p:ext uri="{BB962C8B-B14F-4D97-AF65-F5344CB8AC3E}">
        <p14:creationId xmlns:p14="http://schemas.microsoft.com/office/powerpoint/2010/main" val="95379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5469510" y="1846216"/>
            <a:ext cx="4257964" cy="427155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Učenik koji se na kraju nastavne godine upućuje na </a:t>
            </a:r>
            <a:r>
              <a:rPr lang="hr-HR" sz="2400" dirty="0" smtClean="0"/>
              <a:t>dopunski rad ili popravni ispit </a:t>
            </a:r>
            <a:r>
              <a:rPr lang="hr-HR" sz="2400" dirty="0">
                <a:solidFill>
                  <a:srgbClr val="FF0000"/>
                </a:solidFill>
              </a:rPr>
              <a:t>ne može </a:t>
            </a:r>
            <a:r>
              <a:rPr lang="hr-HR" sz="2400" dirty="0"/>
              <a:t>pristupiti ispitima </a:t>
            </a:r>
            <a:r>
              <a:rPr lang="hr-HR" sz="2400" dirty="0" smtClean="0"/>
              <a:t>državne </a:t>
            </a:r>
            <a:r>
              <a:rPr lang="hr-HR" sz="2400" dirty="0"/>
              <a:t>mature u ljetnome roku</a:t>
            </a:r>
          </a:p>
        </p:txBody>
      </p:sp>
      <p:sp>
        <p:nvSpPr>
          <p:cNvPr id="4" name="Elipsa 3"/>
          <p:cNvSpPr/>
          <p:nvPr/>
        </p:nvSpPr>
        <p:spPr>
          <a:xfrm>
            <a:off x="1735118" y="1846217"/>
            <a:ext cx="4125751" cy="42889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Uvjet</a:t>
            </a:r>
            <a:r>
              <a:rPr lang="hr-HR" sz="2400" dirty="0"/>
              <a:t> za pristupanje ispitima je uspješno završen razred na kraju nastavne </a:t>
            </a:r>
            <a:r>
              <a:rPr lang="hr-HR" sz="2400" dirty="0" smtClean="0"/>
              <a:t>godine         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52" y="619398"/>
            <a:ext cx="3990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it\drzavna-matura_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87" y="365125"/>
            <a:ext cx="8188313" cy="6035956"/>
          </a:xfrm>
          <a:prstGeom prst="rect">
            <a:avLst/>
          </a:prstGeom>
          <a:noFill/>
        </p:spPr>
      </p:pic>
      <p:pic>
        <p:nvPicPr>
          <p:cNvPr id="2052" name="Picture 4" descr="D:\Bit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426" y="4448195"/>
            <a:ext cx="1935920" cy="193592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 rot="20695965">
            <a:off x="5216350" y="3642005"/>
            <a:ext cx="2944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>
                <a:hlinkClick r:id="rId4"/>
              </a:rPr>
              <a:t>samira.hranic@skole.hr</a:t>
            </a:r>
            <a:r>
              <a:rPr lang="hr-HR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</a:t>
            </a:r>
            <a:r>
              <a:rPr lang="hr-HR" dirty="0" smtClean="0"/>
              <a:t>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3033" y="1512116"/>
            <a:ext cx="1088353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://www.postani-student.hr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 - </a:t>
            </a:r>
            <a:r>
              <a:rPr lang="pl-PL" sz="2300" dirty="0" smtClean="0"/>
              <a:t>Nacionalni informacijski sustav </a:t>
            </a:r>
            <a:r>
              <a:rPr lang="hr-HR" sz="2300" dirty="0" smtClean="0"/>
              <a:t>prijava na visoka učilišta</a:t>
            </a:r>
            <a:r>
              <a:rPr lang="hr-HR" sz="2300" dirty="0" smtClean="0">
                <a:latin typeface="Arial" panose="020B0604020202020204" pitchFamily="34" charset="0"/>
              </a:rPr>
              <a:t> </a:t>
            </a:r>
            <a:r>
              <a:rPr lang="hr-HR" sz="2400" dirty="0" smtClean="0"/>
              <a:t>– prijave ispita </a:t>
            </a:r>
          </a:p>
          <a:p>
            <a:pPr marL="0" indent="0">
              <a:spcBef>
                <a:spcPts val="600"/>
              </a:spcBef>
              <a:buNone/>
            </a:pPr>
            <a:endParaRPr lang="hr-HR" sz="1900" dirty="0"/>
          </a:p>
          <a:p>
            <a:pPr marL="0" indent="0">
              <a:spcBef>
                <a:spcPts val="600"/>
              </a:spcBef>
              <a:buNone/>
            </a:pPr>
            <a:r>
              <a:rPr lang="hr-HR" dirty="0">
                <a:hlinkClick r:id="rId3"/>
              </a:rPr>
              <a:t>https://studij.hr</a:t>
            </a:r>
            <a:r>
              <a:rPr lang="hr-HR" sz="2400" dirty="0" smtClean="0">
                <a:hlinkClick r:id="rId3"/>
              </a:rPr>
              <a:t>/</a:t>
            </a:r>
            <a:r>
              <a:rPr lang="hr-HR" sz="2400" dirty="0" smtClean="0"/>
              <a:t>  - </a:t>
            </a:r>
            <a:r>
              <a:rPr lang="hr-HR" sz="2400" dirty="0"/>
              <a:t>informacije o upisima studijskih </a:t>
            </a:r>
            <a:r>
              <a:rPr lang="hr-HR" sz="2400" dirty="0" smtClean="0"/>
              <a:t>programa</a:t>
            </a:r>
          </a:p>
          <a:p>
            <a:pPr marL="0" indent="0">
              <a:spcBef>
                <a:spcPts val="600"/>
              </a:spcBef>
              <a:buNone/>
            </a:pPr>
            <a:endParaRPr lang="hr-HR" sz="2400" dirty="0"/>
          </a:p>
          <a:p>
            <a:pPr marL="0" indent="0">
              <a:spcBef>
                <a:spcPts val="600"/>
              </a:spcBef>
              <a:buNone/>
            </a:pPr>
            <a:r>
              <a:rPr lang="hr-HR" dirty="0">
                <a:hlinkClick r:id="rId4"/>
              </a:rPr>
              <a:t>www.ncvvo.hr</a:t>
            </a:r>
            <a:r>
              <a:rPr lang="hr-HR" dirty="0"/>
              <a:t> – </a:t>
            </a:r>
            <a:r>
              <a:rPr lang="hr-HR" sz="2300" dirty="0"/>
              <a:t>Nacionalni centar za vanjsko vrednovanje obrazovanja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- organizira i provodi ispite DM</a:t>
            </a:r>
          </a:p>
          <a:p>
            <a:pPr>
              <a:spcBef>
                <a:spcPts val="600"/>
              </a:spcBef>
            </a:pPr>
            <a:r>
              <a:rPr lang="hr-HR" dirty="0"/>
              <a:t>Ispitni katalozi</a:t>
            </a:r>
          </a:p>
          <a:p>
            <a:pPr>
              <a:spcBef>
                <a:spcPts val="600"/>
              </a:spcBef>
            </a:pPr>
            <a:r>
              <a:rPr lang="hr-HR" dirty="0"/>
              <a:t>Kalendar polaganja ispita</a:t>
            </a:r>
          </a:p>
          <a:p>
            <a:pPr>
              <a:spcBef>
                <a:spcPts val="600"/>
              </a:spcBef>
            </a:pPr>
            <a:r>
              <a:rPr lang="hr-HR" dirty="0"/>
              <a:t>Provedeni ispiti</a:t>
            </a:r>
          </a:p>
          <a:p>
            <a:pPr>
              <a:spcBef>
                <a:spcPts val="600"/>
              </a:spcBef>
            </a:pPr>
            <a:r>
              <a:rPr lang="pl-PL" dirty="0"/>
              <a:t>Pravilnik o polaganju DM</a:t>
            </a:r>
          </a:p>
          <a:p>
            <a:pPr>
              <a:spcBef>
                <a:spcPts val="600"/>
              </a:spcBef>
            </a:pPr>
            <a:r>
              <a:rPr lang="it-IT" dirty="0"/>
              <a:t>Info </a:t>
            </a:r>
            <a:r>
              <a:rPr lang="it-IT" dirty="0" err="1"/>
              <a:t>centar</a:t>
            </a:r>
            <a:r>
              <a:rPr lang="it-IT" dirty="0"/>
              <a:t> NCVVO: 01/4501 899 ili </a:t>
            </a:r>
            <a:r>
              <a:rPr lang="it-IT" dirty="0">
                <a:hlinkClick r:id="rId5"/>
              </a:rPr>
              <a:t>info.centar@ncvvo.hr</a:t>
            </a:r>
            <a:endParaRPr lang="hr-HR" dirty="0"/>
          </a:p>
          <a:p>
            <a:pPr marL="0" indent="0">
              <a:spcBef>
                <a:spcPts val="600"/>
              </a:spcBef>
              <a:buNone/>
            </a:pPr>
            <a:endParaRPr lang="hr-HR" dirty="0"/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Ispitni koordinator: </a:t>
            </a:r>
            <a:r>
              <a:rPr lang="hr-HR" dirty="0" smtClean="0"/>
              <a:t>Samira Hranić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0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</a:t>
            </a:r>
            <a:r>
              <a:rPr lang="hr-HR" dirty="0" smtClean="0"/>
              <a:t>DM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4325" y="1471749"/>
            <a:ext cx="10700657" cy="4972594"/>
          </a:xfrm>
        </p:spPr>
        <p:txBody>
          <a:bodyPr>
            <a:normAutofit/>
          </a:bodyPr>
          <a:lstStyle/>
          <a:p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sz="2400" dirty="0" smtClean="0"/>
              <a:t>Učenici </a:t>
            </a:r>
            <a:r>
              <a:rPr lang="hr-HR" sz="2400" dirty="0"/>
              <a:t>koji se školuju na jeziku i pismu nacionalnih </a:t>
            </a:r>
            <a:r>
              <a:rPr lang="hr-HR" sz="2400" dirty="0" smtClean="0"/>
              <a:t>manjina (</a:t>
            </a:r>
            <a:r>
              <a:rPr lang="hr-HR" sz="2400" b="1" dirty="0" smtClean="0"/>
              <a:t>srpski jezik</a:t>
            </a:r>
            <a:r>
              <a:rPr lang="hr-HR" sz="2400" dirty="0" smtClean="0"/>
              <a:t>), </a:t>
            </a:r>
            <a:r>
              <a:rPr lang="hr-HR" sz="2400" dirty="0"/>
              <a:t>u sklopu </a:t>
            </a:r>
            <a:r>
              <a:rPr lang="hr-HR" sz="2400" dirty="0" smtClean="0"/>
              <a:t>3 ispita </a:t>
            </a:r>
            <a:r>
              <a:rPr lang="hr-HR" sz="2400" dirty="0"/>
              <a:t>obveznoga dijela </a:t>
            </a:r>
            <a:r>
              <a:rPr lang="hr-HR" sz="2400" dirty="0" smtClean="0"/>
              <a:t>državne mature polažu: ispit </a:t>
            </a:r>
            <a:r>
              <a:rPr lang="hr-HR" sz="2400" dirty="0"/>
              <a:t>iz hrvatskoga jezika, </a:t>
            </a:r>
            <a:r>
              <a:rPr lang="hr-HR" sz="2400" dirty="0" smtClean="0"/>
              <a:t>ispit </a:t>
            </a:r>
            <a:r>
              <a:rPr lang="hr-HR" sz="2400" dirty="0"/>
              <a:t>iz </a:t>
            </a:r>
            <a:r>
              <a:rPr lang="hr-HR" sz="2400" dirty="0" smtClean="0"/>
              <a:t>srpskog jezika, te biraju </a:t>
            </a:r>
            <a:r>
              <a:rPr lang="hr-HR" sz="2400" dirty="0"/>
              <a:t>ispit iz matematike ili iz stranoga jezika</a:t>
            </a:r>
            <a:r>
              <a:rPr lang="hr-HR" sz="2400" dirty="0" smtClean="0"/>
              <a:t>.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d </a:t>
            </a:r>
            <a:r>
              <a:rPr lang="hr-HR" sz="2400" dirty="0"/>
              <a:t>školske godine 2024./2025. ispiti državne mature iz svih stranih jezika mogu polagati kao obvezni ili kao izborni na obje razine.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54696"/>
              </p:ext>
            </p:extLst>
          </p:nvPr>
        </p:nvGraphicFramePr>
        <p:xfrm>
          <a:off x="1201783" y="1616648"/>
          <a:ext cx="98842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15">
                  <a:extLst>
                    <a:ext uri="{9D8B030D-6E8A-4147-A177-3AD203B41FA5}">
                      <a16:colId xmlns:a16="http://schemas.microsoft.com/office/drawing/2014/main" val="817547406"/>
                    </a:ext>
                  </a:extLst>
                </a:gridCol>
                <a:gridCol w="5134113">
                  <a:extLst>
                    <a:ext uri="{9D8B030D-6E8A-4147-A177-3AD203B41FA5}">
                      <a16:colId xmlns:a16="http://schemas.microsoft.com/office/drawing/2014/main" val="3155860565"/>
                    </a:ext>
                  </a:extLst>
                </a:gridCol>
              </a:tblGrid>
              <a:tr h="42031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Obavezni dio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Izborni dio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03044"/>
                  </a:ext>
                </a:extLst>
              </a:tr>
              <a:tr h="1429054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Hrvatski jezik </a:t>
                      </a:r>
                      <a:r>
                        <a:rPr lang="hr-HR" sz="2400" dirty="0" smtClean="0"/>
                        <a:t>(jedna razina)</a:t>
                      </a:r>
                    </a:p>
                    <a:p>
                      <a:r>
                        <a:rPr lang="hr-HR" sz="2400" b="1" dirty="0" smtClean="0"/>
                        <a:t>Matematika</a:t>
                      </a:r>
                      <a:r>
                        <a:rPr lang="hr-HR" sz="2400" dirty="0" smtClean="0"/>
                        <a:t>(osnovna ili viša razina)</a:t>
                      </a:r>
                    </a:p>
                    <a:p>
                      <a:r>
                        <a:rPr lang="hr-HR" sz="2400" b="1" dirty="0" smtClean="0"/>
                        <a:t>Strani jezik </a:t>
                      </a:r>
                      <a:r>
                        <a:rPr lang="hr-HR" sz="2400" dirty="0" smtClean="0"/>
                        <a:t>(osnovna ili viša razina)</a:t>
                      </a:r>
                    </a:p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Ovisi o zahtjevu studijskog programa</a:t>
                      </a:r>
                    </a:p>
                    <a:p>
                      <a:r>
                        <a:rPr lang="pl-PL" sz="2400" dirty="0" smtClean="0"/>
                        <a:t>Najviše </a:t>
                      </a:r>
                      <a:r>
                        <a:rPr lang="pl-PL" sz="2400" b="1" dirty="0" smtClean="0"/>
                        <a:t>5 </a:t>
                      </a:r>
                      <a:r>
                        <a:rPr lang="pl-PL" sz="2400" dirty="0" smtClean="0"/>
                        <a:t>izbornih predmeta u jednom ispitnom roku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57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3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Obavezni dio državne mature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Učenik </a:t>
            </a:r>
            <a:r>
              <a:rPr lang="hr-HR" dirty="0" smtClean="0"/>
              <a:t>je uspješno </a:t>
            </a:r>
            <a:r>
              <a:rPr lang="hr-HR" dirty="0"/>
              <a:t>položio državnu maturu ako je položio sve ispite obveznoga dijela državne mature.</a:t>
            </a:r>
          </a:p>
          <a:p>
            <a:r>
              <a:rPr lang="hr-HR" dirty="0" smtClean="0"/>
              <a:t>Ispit </a:t>
            </a:r>
            <a:r>
              <a:rPr lang="hr-HR" dirty="0"/>
              <a:t>iz Hrvatskog jezika smatra se položenim ako </a:t>
            </a:r>
            <a:r>
              <a:rPr lang="hr-HR" dirty="0" smtClean="0"/>
              <a:t>su položene ispitne </a:t>
            </a:r>
            <a:r>
              <a:rPr lang="hr-HR" dirty="0"/>
              <a:t>cjeline: </a:t>
            </a:r>
            <a:r>
              <a:rPr lang="hr-HR" u="sng" dirty="0"/>
              <a:t>Čitanje, književnost i hrvatski jezik </a:t>
            </a:r>
            <a:r>
              <a:rPr lang="hr-HR" dirty="0"/>
              <a:t>i </a:t>
            </a:r>
            <a:r>
              <a:rPr lang="hr-HR" u="sng" dirty="0"/>
              <a:t>Sažetak</a:t>
            </a:r>
            <a:r>
              <a:rPr lang="hr-HR" dirty="0"/>
              <a:t> te </a:t>
            </a:r>
            <a:r>
              <a:rPr lang="hr-HR" dirty="0" smtClean="0"/>
              <a:t>ispitna cjelina </a:t>
            </a:r>
            <a:r>
              <a:rPr lang="hr-HR" u="sng" dirty="0" smtClean="0"/>
              <a:t>Školski </a:t>
            </a:r>
            <a:r>
              <a:rPr lang="hr-HR" u="sng" dirty="0"/>
              <a:t>esej</a:t>
            </a:r>
            <a:r>
              <a:rPr lang="hr-HR" dirty="0" smtClean="0"/>
              <a:t>.</a:t>
            </a:r>
          </a:p>
          <a:p>
            <a:r>
              <a:rPr lang="hr-HR" dirty="0"/>
              <a:t>Ispit iz Matematike, ispiti iz stranih jezika i ispit iz Latinskoga jezika u obveznome dijelu državne mature mogu se polagati na: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>
                <a:solidFill>
                  <a:srgbClr val="FF0000"/>
                </a:solidFill>
              </a:rPr>
              <a:t>višoj razini (A) i osnovnoj razini (B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0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Razine ispita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6909" y="169499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dirty="0" smtClean="0"/>
              <a:t>Učenici biraju razinu ispita prema zahtjevima studijskih programa</a:t>
            </a: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rgbClr val="FF0000"/>
                </a:solidFill>
              </a:rPr>
              <a:t>viša razina (A) i osnovna razina (B)</a:t>
            </a:r>
            <a:endParaRPr lang="hr-HR" dirty="0" smtClean="0"/>
          </a:p>
          <a:p>
            <a:pPr>
              <a:lnSpc>
                <a:spcPct val="100000"/>
              </a:lnSpc>
            </a:pPr>
            <a:r>
              <a:rPr lang="hr-HR" dirty="0" smtClean="0"/>
              <a:t>Položena viša razina (A) obveznoga predmeta omogućuje pristup i onim studijskim programima koji traže osnovnu razinu (B)</a:t>
            </a:r>
          </a:p>
          <a:p>
            <a:pPr>
              <a:lnSpc>
                <a:spcPct val="100000"/>
              </a:lnSpc>
            </a:pPr>
            <a:r>
              <a:rPr lang="hr-HR" dirty="0" smtClean="0"/>
              <a:t>Učenici koji polože osnovnu razinu (B) nemaju mogućnost prijave na studijski program koji traži položenu višu razinu (A) ispita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549" y="4735286"/>
            <a:ext cx="1854925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Izborni dio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89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dirty="0" smtClean="0"/>
              <a:t>U </a:t>
            </a:r>
            <a:r>
              <a:rPr lang="hr-HR" dirty="0"/>
              <a:t>jednome roku može se odabrati </a:t>
            </a:r>
            <a:r>
              <a:rPr lang="hr-HR" b="1" dirty="0"/>
              <a:t>najviše </a:t>
            </a:r>
            <a:r>
              <a:rPr lang="hr-HR" b="1" dirty="0" smtClean="0"/>
              <a:t>pet </a:t>
            </a:r>
            <a:r>
              <a:rPr lang="hr-HR" b="1" dirty="0"/>
              <a:t>izbornih ispita</a:t>
            </a:r>
            <a:r>
              <a:rPr lang="hr-H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hr-HR" dirty="0"/>
              <a:t>U </a:t>
            </a:r>
            <a:r>
              <a:rPr lang="hr-HR" b="1" dirty="0"/>
              <a:t>izbornome dijelu </a:t>
            </a:r>
            <a:r>
              <a:rPr lang="hr-HR" dirty="0"/>
              <a:t>učenik može prijaviti </a:t>
            </a:r>
            <a:r>
              <a:rPr lang="hr-HR" b="1" dirty="0"/>
              <a:t>bilo </a:t>
            </a:r>
            <a:r>
              <a:rPr lang="pl-PL" b="1" dirty="0"/>
              <a:t>koji </a:t>
            </a:r>
            <a:r>
              <a:rPr lang="pl-PL" dirty="0"/>
              <a:t>strani jezik čiji je sadržaj propisan ispitnim </a:t>
            </a:r>
            <a:r>
              <a:rPr lang="hr-HR" dirty="0"/>
              <a:t>katalogom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Izborni </a:t>
            </a:r>
            <a:r>
              <a:rPr lang="hr-HR" dirty="0"/>
              <a:t>ispiti polažu se na jedinstvenoj </a:t>
            </a:r>
            <a:r>
              <a:rPr lang="hr-HR" dirty="0" smtClean="0"/>
              <a:t>razini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Za </a:t>
            </a:r>
            <a:r>
              <a:rPr lang="hr-HR" dirty="0"/>
              <a:t>upis na studijske programe, svi se izborni ispiti, bez obzira na stvarnu razinu, </a:t>
            </a:r>
            <a:r>
              <a:rPr lang="hr-HR" b="1" dirty="0" smtClean="0"/>
              <a:t>jednako vrednuju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11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VVO.PLA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2581</Words>
  <Application>Microsoft Office PowerPoint</Application>
  <PresentationFormat>Široki zaslon</PresentationFormat>
  <Paragraphs>450</Paragraphs>
  <Slides>40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inherit</vt:lpstr>
      <vt:lpstr>JasmineUPC</vt:lpstr>
      <vt:lpstr>sharik-sans</vt:lpstr>
      <vt:lpstr>Wingdings</vt:lpstr>
      <vt:lpstr>Tema sustava Office</vt:lpstr>
      <vt:lpstr>NCVVO.PLAVO</vt:lpstr>
      <vt:lpstr>SREDNJA STRUKOVNA ŠKOLA MARKO BABIĆ, VUKOVAR</vt:lpstr>
      <vt:lpstr>Državna matura</vt:lpstr>
      <vt:lpstr>Tko polaže?</vt:lpstr>
      <vt:lpstr>PowerPoint prezentacija</vt:lpstr>
      <vt:lpstr>Izvori informacija</vt:lpstr>
      <vt:lpstr>Dijelovi DM</vt:lpstr>
      <vt:lpstr>Obavezni dio državne mature</vt:lpstr>
      <vt:lpstr>Razine ispita</vt:lpstr>
      <vt:lpstr>Izborni dio </vt:lpstr>
      <vt:lpstr>Ponovno polaganje ispita</vt:lpstr>
      <vt:lpstr>Sadržaji ispita</vt:lpstr>
      <vt:lpstr>Provedeni ispiti</vt:lpstr>
      <vt:lpstr>Polaganje ispita </vt:lpstr>
      <vt:lpstr>Prilagodba ispitne tehnologije</vt:lpstr>
      <vt:lpstr>Prilagodba ispitne tehnologije</vt:lpstr>
      <vt:lpstr>Prijava ispita</vt:lpstr>
      <vt:lpstr>PIN i TAN</vt:lpstr>
      <vt:lpstr>PIN, TAN, potpis</vt:lpstr>
      <vt:lpstr>Provjera upisanih ocjena i ostalih podataka</vt:lpstr>
      <vt:lpstr>PowerPoint prezentacija</vt:lpstr>
      <vt:lpstr>Pristupnici…</vt:lpstr>
      <vt:lpstr>Natjecanja učenika</vt:lpstr>
      <vt:lpstr>Prijava ispita DM-e i studijskih programa</vt:lpstr>
      <vt:lpstr>Prijava studijskih programa</vt:lpstr>
      <vt:lpstr>Oprez!</vt:lpstr>
      <vt:lpstr>PowerPoint prezentacija</vt:lpstr>
      <vt:lpstr>Nepristupanje ispitu</vt:lpstr>
      <vt:lpstr>Ključni datumi </vt:lpstr>
      <vt:lpstr>Upisi na studijski program</vt:lpstr>
      <vt:lpstr>Ispitni katalozi za državnu maturu</vt:lpstr>
      <vt:lpstr>Kalendar provedbe ispita DM-e</vt:lpstr>
      <vt:lpstr>Važne poveznice za učenike</vt:lpstr>
      <vt:lpstr>Rezultati ispita državne mature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Samira</dc:creator>
  <cp:lastModifiedBy>Samira Hranić</cp:lastModifiedBy>
  <cp:revision>311</cp:revision>
  <dcterms:created xsi:type="dcterms:W3CDTF">2016-10-26T13:22:32Z</dcterms:created>
  <dcterms:modified xsi:type="dcterms:W3CDTF">2024-12-05T12:17:16Z</dcterms:modified>
</cp:coreProperties>
</file>