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Administrativni poslovi razrednika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5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23350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Status predmeta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2054217"/>
            <a:ext cx="852887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o</a:t>
            </a:r>
            <a:r>
              <a:rPr lang="hr-HR" sz="2200" dirty="0" smtClean="0"/>
              <a:t>pćeobrazovni i stručno-teorijski – redovni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i</a:t>
            </a:r>
            <a:r>
              <a:rPr lang="hr-HR" sz="2200" dirty="0" smtClean="0"/>
              <a:t>zborni – izborni (vjeronauk/etika nisu izborni predmeti)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p</a:t>
            </a:r>
            <a:r>
              <a:rPr lang="hr-HR" sz="2200" dirty="0" smtClean="0"/>
              <a:t>raksa (praktična nastava u školi, praktična nastava u radnom procesu)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 smtClean="0"/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914400" y="3115844"/>
            <a:ext cx="19046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Planirani sati</a:t>
            </a:r>
            <a:endParaRPr lang="hr-HR" sz="2200" dirty="0"/>
          </a:p>
        </p:txBody>
      </p:sp>
      <p:sp>
        <p:nvSpPr>
          <p:cNvPr id="10" name="TekstniOkvir 9"/>
          <p:cNvSpPr txBox="1"/>
          <p:nvPr/>
        </p:nvSpPr>
        <p:spPr>
          <a:xfrm>
            <a:off x="1550125" y="3546731"/>
            <a:ext cx="843532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p</a:t>
            </a:r>
            <a:r>
              <a:rPr lang="hr-HR" sz="2200" dirty="0" smtClean="0"/>
              <a:t>olugodište – tjedni broj sati pomnožen s 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 smtClean="0"/>
              <a:t>ukupno </a:t>
            </a:r>
            <a:r>
              <a:rPr lang="hr-HR" sz="2200" dirty="0" err="1" smtClean="0"/>
              <a:t>nezavršni</a:t>
            </a:r>
            <a:r>
              <a:rPr lang="hr-HR" sz="2200" dirty="0" smtClean="0"/>
              <a:t> razredi – tjedni broj sati pomnožen s 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ukupno </a:t>
            </a:r>
            <a:r>
              <a:rPr lang="hr-HR" sz="2200" dirty="0" smtClean="0"/>
              <a:t>završni </a:t>
            </a:r>
            <a:r>
              <a:rPr lang="hr-HR" sz="2200" dirty="0"/>
              <a:t>razredi – tjedni broj sati pomnožen s </a:t>
            </a:r>
            <a:r>
              <a:rPr lang="hr-HR" sz="2200" dirty="0" smtClean="0"/>
              <a:t>32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 smtClean="0"/>
              <a:t>Praktična nastava u radnom procesu – tjedni broj sati pomnožen s 40</a:t>
            </a:r>
            <a:endParaRPr lang="hr-HR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 smtClean="0"/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506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24029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Dodaj nastavnika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2054217"/>
            <a:ext cx="38667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d</a:t>
            </a:r>
            <a:r>
              <a:rPr lang="hr-HR" sz="2200" dirty="0" smtClean="0"/>
              <a:t>atum od: uvijek 01.09.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200" dirty="0"/>
              <a:t>d</a:t>
            </a:r>
            <a:r>
              <a:rPr lang="hr-HR" sz="2200" dirty="0" smtClean="0"/>
              <a:t>atum do: promjene ili 31.08.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200" dirty="0" smtClean="0"/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973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47064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Praktična nastava u JMO zanimanjima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1550125" y="2131304"/>
            <a:ext cx="81898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predmeta – Dodaj predmet (matični predmet)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1550125" y="2726939"/>
            <a:ext cx="79101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predmeta – Dodaj predmet (nije u </a:t>
            </a:r>
            <a:r>
              <a:rPr lang="hr-HR" sz="2200" dirty="0" err="1" smtClean="0"/>
              <a:t>eMatici</a:t>
            </a:r>
            <a:r>
              <a:rPr lang="hr-HR" sz="2200" dirty="0" smtClean="0"/>
              <a:t>)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za matični predmet se bira prethodno unesen matični predmet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1550125" y="3661129"/>
            <a:ext cx="102823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predmeta – Dodaj nastavnika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nastavnici se u matični predmet unose na kraju nastavne godine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zaključna ocjena matičnog predmeta – aritmetička sredina predmeta koji nisu u matici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523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27162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Prilagodba sadržaja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1550125" y="2131304"/>
            <a:ext cx="85118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učenika – Predmeti – Promijeni status prilagodbe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na temelju rješenja o prilagodbi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3771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52677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Plan sata razrednika i plan rada razrednika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1550125" y="2131304"/>
            <a:ext cx="54969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Pregled rada – Godišnji plan o radu razrednika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914400" y="2685301"/>
            <a:ext cx="14755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Zapisnici</a:t>
            </a:r>
            <a:endParaRPr lang="hr-HR" sz="2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1550125" y="3193274"/>
            <a:ext cx="785368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Roditeljski sastanci – minimalno 3 godišnje (prisutnost roditelja)</a:t>
            </a:r>
          </a:p>
          <a:p>
            <a:r>
              <a:rPr lang="hr-HR" sz="2200" dirty="0" smtClean="0"/>
              <a:t>Razredno vijeće – minimalno 2 godišnje (prisutnost članova)</a:t>
            </a:r>
          </a:p>
          <a:p>
            <a:r>
              <a:rPr lang="hr-HR" sz="2200" dirty="0" smtClean="0"/>
              <a:t>Tablica 1 – podaci o broju učenika</a:t>
            </a:r>
          </a:p>
          <a:p>
            <a:r>
              <a:rPr lang="hr-HR" sz="2200" dirty="0" smtClean="0"/>
              <a:t>Tablica 2 – broj učenika prema programima i prethodnim uspjesima</a:t>
            </a:r>
          </a:p>
          <a:p>
            <a:r>
              <a:rPr lang="hr-HR" sz="2200" dirty="0" smtClean="0"/>
              <a:t>Tablica 3 – strani jezici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741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60837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Neradni dani (praznici) – izbaciti iz radnog tjedna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14400" y="2218965"/>
            <a:ext cx="55248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Nenastavni dani – unijeti u napomenu razlog</a:t>
            </a:r>
            <a:endParaRPr lang="hr-HR" sz="22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914400" y="2814600"/>
            <a:ext cx="50173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Subote – izbrisati one bez nastavnih sati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947972" y="3410235"/>
            <a:ext cx="4855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Radni dan – minimalno 4 nastavna sata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84370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33769" y="3433737"/>
            <a:ext cx="95183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Neprimjereno ponašanje učenika – napomena u radnom danu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    bilješka razrednika o provedenim mjerama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    obavezno upisati:  Viđena napomena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            Svaka napomena nastavnika mora imati pismeni odgovor razrednika!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5595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Izostanci učenika – u roku od 5 dana (Statut)</a:t>
            </a:r>
            <a:endParaRPr lang="hr-HR" sz="2200" dirty="0"/>
          </a:p>
        </p:txBody>
      </p:sp>
      <p:sp>
        <p:nvSpPr>
          <p:cNvPr id="10" name="TekstniOkvir 9"/>
          <p:cNvSpPr txBox="1"/>
          <p:nvPr/>
        </p:nvSpPr>
        <p:spPr>
          <a:xfrm>
            <a:off x="933769" y="2374228"/>
            <a:ext cx="89968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Učenik NE smije biti isključen sa sata zbog neprimjerenog ponašanja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    neprimjereno ponašanje NE smije biti razlog neopravdanog izostanka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58548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1012147" y="2757963"/>
            <a:ext cx="52607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Prijavnica za popravni ispit </a:t>
            </a:r>
            <a:r>
              <a:rPr lang="hr-HR" sz="2200" dirty="0"/>
              <a:t>– </a:t>
            </a:r>
            <a:r>
              <a:rPr lang="hr-HR" sz="2200" dirty="0" smtClean="0"/>
              <a:t>administrator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23873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Pedagoške mjere</a:t>
            </a:r>
            <a:endParaRPr lang="hr-HR" sz="2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1550125" y="2131304"/>
            <a:ext cx="59851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učenika – Pedagoške mjere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1012147" y="3384622"/>
            <a:ext cx="20249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Dopunski rad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4004992"/>
            <a:ext cx="91060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predmeta – Dodaj predmet – Status: dopunski rad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 Ocjena se NE zaključuje u predmet dopunski rad već u matični predmet!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567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1012147" y="2757963"/>
            <a:ext cx="87823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Provjeriti upisane sate tijekom tjedna – obavijestiti predmetne nastavnike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2019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Raspored sati</a:t>
            </a:r>
            <a:endParaRPr lang="hr-HR" sz="2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1550125" y="2131304"/>
            <a:ext cx="3451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Pregled rada – Raspored sati</a:t>
            </a:r>
            <a:endParaRPr lang="hr-HR" sz="2200" dirty="0" smtClean="0"/>
          </a:p>
        </p:txBody>
      </p:sp>
      <p:sp>
        <p:nvSpPr>
          <p:cNvPr id="8" name="TekstniOkvir 7"/>
          <p:cNvSpPr txBox="1"/>
          <p:nvPr/>
        </p:nvSpPr>
        <p:spPr>
          <a:xfrm>
            <a:off x="1012147" y="3580923"/>
            <a:ext cx="57023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Praktična nastava – unosi predmetni nastavnik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4177818"/>
            <a:ext cx="71924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Pregled rada – Podaci o praktičnoj nastavi i radioničkoj praksi</a:t>
            </a:r>
          </a:p>
          <a:p>
            <a:r>
              <a:rPr lang="hr-HR" sz="2200" dirty="0" smtClean="0"/>
              <a:t>Pregled rada – Učenici na praktičnom </a:t>
            </a:r>
            <a:r>
              <a:rPr lang="hr-HR" sz="2200" smtClean="0"/>
              <a:t>dijelu naukovanja</a:t>
            </a:r>
            <a:endParaRPr lang="hr-HR" sz="2200" dirty="0" smtClean="0"/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06249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IZOSTANCI UČENIKA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33769" y="2070068"/>
            <a:ext cx="47548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Roditelj – pismenim putem do 3 dana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Ravnatelj – do 7 dana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Nastavničko vijeće – do 15 dana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65287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Liječnička ispričnica – potpisana od roditelja/skrbnika</a:t>
            </a:r>
            <a:endParaRPr lang="hr-HR" sz="22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933769" y="3393507"/>
            <a:ext cx="9889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Izostanak s nastavnog sata – predmetni nastavnik unosi razlog u rubriku napomene 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400499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    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933769" y="4101609"/>
            <a:ext cx="104334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Ukoliko je roditelj/skrbnik opravdao izostanak ili je opravdan liječničkom ispričnicom –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ne upisane izostanke unosi razrednik, svi sati moraju biti uneseni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6311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Redovan upis učenika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Prvi razred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2008051"/>
            <a:ext cx="4674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Troškovi upisa – Školski odbor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Popis učenika – Upisno povjerenstvo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914400" y="3043647"/>
            <a:ext cx="107784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Potvrda Medicine rada – JMO zanimanja, </a:t>
            </a:r>
            <a:r>
              <a:rPr lang="hr-HR" sz="2200" dirty="0" err="1" smtClean="0"/>
              <a:t>fitofarmaceut</a:t>
            </a:r>
            <a:endParaRPr lang="hr-HR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Potvrda školskog liječnika – HTT, THK, prodavač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Rješenje Ureda o primjerenom programu obrazovanja i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Stručno mišljenje Službe za profesionalno usmjeravanje HZZ-a – pomoćni kuhar i slastičar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432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matica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33769" y="2203014"/>
            <a:ext cx="59419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Prebaciti podatke iz </a:t>
            </a:r>
            <a:r>
              <a:rPr lang="hr-HR" sz="2200" dirty="0" err="1" smtClean="0"/>
              <a:t>eDnevnika</a:t>
            </a:r>
            <a:r>
              <a:rPr lang="hr-HR" sz="2200" dirty="0" smtClean="0"/>
              <a:t> (unijeti vladanje)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26588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Predmeti do 15.09.</a:t>
            </a:r>
            <a:endParaRPr lang="hr-HR" sz="22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933769" y="2751674"/>
            <a:ext cx="79806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Datum izdavanja svjedodžbe – datum sjednice Nastavničkog vijeća</a:t>
            </a:r>
            <a:endParaRPr lang="hr-HR" sz="2200" dirty="0"/>
          </a:p>
        </p:txBody>
      </p:sp>
      <p:sp>
        <p:nvSpPr>
          <p:cNvPr id="10" name="TekstniOkvir 9"/>
          <p:cNvSpPr txBox="1"/>
          <p:nvPr/>
        </p:nvSpPr>
        <p:spPr>
          <a:xfrm>
            <a:off x="933769" y="3308052"/>
            <a:ext cx="825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Problemi i promjene (prebivalište, ispis, upis, odluke) – administrator 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3935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matica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33769" y="2203014"/>
            <a:ext cx="84503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        Izrada rada – datum polaganja: datum obrane praktičnog dijela rada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Obrana rada – datum polaganja: datum usmene obrane rada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Datum početka izrade rada: 31.10.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Datum završetka obrane rada: datum usmene obrane rada u školi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17697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Završni rad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737761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MATIČNA KNJIGA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4485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Upisati osnovne podatke o učeniku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933769" y="2181222"/>
            <a:ext cx="80716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Nakon izrade i obrane završnog rada i provedene državne mature,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ravnatelj potpisuje i ovjerava</a:t>
            </a:r>
            <a:endParaRPr lang="hr-HR" sz="2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933769" y="3046644"/>
            <a:ext cx="8785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Greške crvenom kemijskom olovkom, </a:t>
            </a:r>
            <a:r>
              <a:rPr lang="hr-HR" sz="2200" dirty="0" err="1" smtClean="0"/>
              <a:t>corr</a:t>
            </a:r>
            <a:r>
              <a:rPr lang="hr-HR" sz="2200" dirty="0" smtClean="0"/>
              <a:t>. datum, potpis i pečat - tajnica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1117161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9" y="1654354"/>
            <a:ext cx="58721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Opomena – razrednik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Ukor – Razredno vijeće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Opomena pred isključenje – Nastavničko vijeće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Isključenje – Ravnatelj  </a:t>
            </a:r>
            <a:endParaRPr lang="hr-HR" sz="22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933768" y="3226251"/>
            <a:ext cx="37862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Razrednik – učenik (zapisnik)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Razrednik – roditelj 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933768" y="4099132"/>
            <a:ext cx="100550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Neophodan dokaz o neprimjerenom ponašanju – pedagoška dokumentacija, zapisnik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691553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8" y="1877587"/>
            <a:ext cx="42493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Protokol izricanja pedagoških mjera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1900419" y="2342758"/>
            <a:ext cx="706199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200" dirty="0" smtClean="0"/>
              <a:t>Utvrditi počinjeni prekršaj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 dirty="0" smtClean="0"/>
              <a:t>Obavijestiti roditelje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 dirty="0" smtClean="0"/>
              <a:t>Obaviti pedagoški razgovor – zapisnik s potpisima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 dirty="0" smtClean="0"/>
              <a:t>Obrazac ispisuje pedagog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 dirty="0" smtClean="0"/>
              <a:t>Upisati u </a:t>
            </a:r>
            <a:r>
              <a:rPr lang="hr-HR" sz="2200" dirty="0" err="1" smtClean="0"/>
              <a:t>eDnevnik</a:t>
            </a:r>
            <a:r>
              <a:rPr lang="hr-HR" sz="22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200" dirty="0" smtClean="0"/>
              <a:t>Roditelju dostaviti rješenje, kopiju staviti u dosje učenika</a:t>
            </a:r>
            <a:endParaRPr lang="hr-HR" sz="2200" dirty="0"/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POVREDE DUŽNOSTI, NEISPUNJAVANJA OBVEZA, NASILNIČKOG PONAŠANJA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3633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8" y="2301525"/>
            <a:ext cx="94220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Opomena ili ukor mogu se izreći najviše 2 puta ukoliko učenik ponovi prekršaj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istog ili manjeg ranga, ali ne identičan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933768" y="3313353"/>
            <a:ext cx="9144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Ukoliko učenik ponovi identičan prekršaj, izriče mu se teža pedagoška mjera</a:t>
            </a:r>
            <a:endParaRPr lang="hr-HR" sz="2200" dirty="0"/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POVREDE DUŽNOSTI, NEISPUNJAVANJA OBVEZA, NASILNIČKOG PONAŠANJA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0413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8" y="1877587"/>
            <a:ext cx="58721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Opomena – razrednik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Ukor – Razredno vijeće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Opomena pred isključenje – Nastavničko vijeće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Isključenje – Ravnatelj  </a:t>
            </a:r>
            <a:endParaRPr lang="hr-HR" sz="22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933768" y="3435256"/>
            <a:ext cx="37862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Razrednik – učenik (zapisnik)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Razrednik – roditelj 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933768" y="4421349"/>
            <a:ext cx="100550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Neophodan dokaz o neprimjerenom ponašanju – pedagoška dokumentacija, zapisnik</a:t>
            </a:r>
            <a:endParaRPr lang="hr-HR" sz="2200" dirty="0"/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POVREDE DUŽNOSTI, NEISPUNJAVANJA OBVEZA, NASILNIČKOG PONAŠANJA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8297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8" y="1877587"/>
            <a:ext cx="1121448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/>
              <a:t>•	Ometanje odgojno-obrazovnog rada</a:t>
            </a:r>
          </a:p>
          <a:p>
            <a:r>
              <a:rPr lang="hr-HR" sz="2200" dirty="0"/>
              <a:t>•	Onečišćenje školskog prostora</a:t>
            </a:r>
          </a:p>
          <a:p>
            <a:r>
              <a:rPr lang="hr-HR" sz="2200" dirty="0"/>
              <a:t>•	Oštećenje imovine škole</a:t>
            </a:r>
          </a:p>
          <a:p>
            <a:r>
              <a:rPr lang="hr-HR" sz="2200" dirty="0"/>
              <a:t>•	Nedopušteno korištenje IC uređaja u nastavi</a:t>
            </a:r>
          </a:p>
          <a:p>
            <a:r>
              <a:rPr lang="hr-HR" sz="2200" dirty="0"/>
              <a:t>•	Poticanje drugih učenika na neprihvatljiva ponašanja</a:t>
            </a:r>
          </a:p>
          <a:p>
            <a:r>
              <a:rPr lang="hr-HR" sz="2200" dirty="0"/>
              <a:t>•	Uznemiravanje učenika ili radnika škole, nakon što je učenik na to upozoren</a:t>
            </a:r>
          </a:p>
          <a:p>
            <a:r>
              <a:rPr lang="hr-HR" sz="2200" dirty="0"/>
              <a:t>•	Prepisivanje </a:t>
            </a:r>
          </a:p>
          <a:p>
            <a:r>
              <a:rPr lang="hr-HR" sz="2200" dirty="0"/>
              <a:t>•	0,5 % nastavnih sati od ukupnog godišnjeg broja sati</a:t>
            </a:r>
          </a:p>
          <a:p>
            <a:r>
              <a:rPr lang="hr-HR" sz="2200" dirty="0"/>
              <a:t>•	Mora se izreći najkasnije 15 dana od saznanja za neprihvatljivo ponašanje zbog kojeg se izriče</a:t>
            </a:r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Opomena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73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16350" y="1851461"/>
            <a:ext cx="89898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/>
              <a:t>•	Omalovažavanje, vrijeđanje i širenje glasina i neistina</a:t>
            </a:r>
          </a:p>
          <a:p>
            <a:r>
              <a:rPr lang="hr-HR" sz="2200" dirty="0"/>
              <a:t>•	Unošenje i konzumiranje </a:t>
            </a:r>
            <a:r>
              <a:rPr lang="hr-HR" sz="2200" dirty="0" err="1"/>
              <a:t>psihoaktivnih</a:t>
            </a:r>
            <a:r>
              <a:rPr lang="hr-HR" sz="2200" dirty="0"/>
              <a:t> sredstava</a:t>
            </a:r>
          </a:p>
          <a:p>
            <a:r>
              <a:rPr lang="hr-HR" sz="2200" dirty="0"/>
              <a:t>•	Prikrivanje nasilnih oblika ponašanja</a:t>
            </a:r>
          </a:p>
          <a:p>
            <a:r>
              <a:rPr lang="hr-HR" sz="2200" dirty="0"/>
              <a:t>•	Ugrožavanje sigurnosti učenika, ali bez težih posljedica</a:t>
            </a:r>
          </a:p>
          <a:p>
            <a:r>
              <a:rPr lang="hr-HR" sz="2200" dirty="0"/>
              <a:t>•	Zloupotreba podataka drugog učenika</a:t>
            </a:r>
          </a:p>
          <a:p>
            <a:r>
              <a:rPr lang="hr-HR" sz="2200" dirty="0"/>
              <a:t>•	Klađenje i kockanje u prostorijama škole</a:t>
            </a:r>
          </a:p>
          <a:p>
            <a:r>
              <a:rPr lang="hr-HR" sz="2200" dirty="0"/>
              <a:t>•	Prisvajanje tuđe stvari</a:t>
            </a:r>
          </a:p>
          <a:p>
            <a:r>
              <a:rPr lang="hr-HR" sz="2200" dirty="0"/>
              <a:t>•	1 % nastavnih sati od ukupnog godišnjeg broja sati</a:t>
            </a:r>
          </a:p>
          <a:p>
            <a:r>
              <a:rPr lang="hr-HR" sz="2200" dirty="0"/>
              <a:t>•	Mora se izreći najkasnije 15 dana od saznanja za neprihvatljivo ponašanje </a:t>
            </a:r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ukor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4009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16350" y="1851461"/>
            <a:ext cx="1127828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/>
              <a:t>•	Izazivanje i poticanje nasilničkog ponašanja</a:t>
            </a:r>
          </a:p>
          <a:p>
            <a:r>
              <a:rPr lang="hr-HR" sz="2200" dirty="0"/>
              <a:t>•	Nasilno ponašanje bez težih posljedica</a:t>
            </a:r>
          </a:p>
          <a:p>
            <a:r>
              <a:rPr lang="hr-HR" sz="2200" dirty="0"/>
              <a:t>•	Krivotvorenje ispričnica</a:t>
            </a:r>
          </a:p>
          <a:p>
            <a:r>
              <a:rPr lang="hr-HR" sz="2200" dirty="0"/>
              <a:t>•	Krađa</a:t>
            </a:r>
          </a:p>
          <a:p>
            <a:r>
              <a:rPr lang="hr-HR" sz="2200" dirty="0"/>
              <a:t>•	Poticanje grupnog govora mržnje</a:t>
            </a:r>
          </a:p>
          <a:p>
            <a:r>
              <a:rPr lang="hr-HR" sz="2200" dirty="0"/>
              <a:t>•	Prisila drugog učenika na neprihvatljivo ponašanje</a:t>
            </a:r>
          </a:p>
          <a:p>
            <a:r>
              <a:rPr lang="hr-HR" sz="2200" dirty="0"/>
              <a:t>•	Unošenje oružja i opasnih predmeta</a:t>
            </a:r>
          </a:p>
          <a:p>
            <a:r>
              <a:rPr lang="hr-HR" sz="2200" dirty="0"/>
              <a:t>•	1,5 % nastavnih sati od ukupnog godišnjeg broja sati</a:t>
            </a:r>
          </a:p>
          <a:p>
            <a:r>
              <a:rPr lang="hr-HR" sz="2200" dirty="0"/>
              <a:t>•	Mora se izreći najkasnije 30 dana od saznanja za neprihvatljivo ponašanje (Nastavničko vijeće</a:t>
            </a:r>
            <a:r>
              <a:rPr lang="hr-HR" sz="2200" dirty="0" smtClean="0"/>
              <a:t>)</a:t>
            </a:r>
            <a:endParaRPr lang="hr-HR" sz="2200" dirty="0"/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Opomena pred isključenje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463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Redovan upis učenika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Prvi razred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2008051"/>
            <a:ext cx="50875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Prebaciti učenike iz </a:t>
            </a:r>
            <a:r>
              <a:rPr lang="hr-HR" sz="2200" dirty="0" err="1" smtClean="0"/>
              <a:t>eMatice</a:t>
            </a:r>
            <a:r>
              <a:rPr lang="hr-HR" sz="2200" dirty="0" smtClean="0"/>
              <a:t> u </a:t>
            </a:r>
            <a:r>
              <a:rPr lang="hr-HR" sz="2200" dirty="0" err="1" smtClean="0"/>
              <a:t>eDnevnik</a:t>
            </a:r>
            <a:r>
              <a:rPr lang="hr-HR" sz="2200" dirty="0" smtClean="0"/>
              <a:t> 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914400" y="2896818"/>
            <a:ext cx="55440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Dodijeliti učenicima matične brojeve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          Matična knjiga – </a:t>
            </a:r>
            <a:r>
              <a:rPr lang="hr-HR" sz="2200" dirty="0" err="1" smtClean="0"/>
              <a:t>eMatica</a:t>
            </a:r>
            <a:r>
              <a:rPr lang="hr-HR" sz="2200" dirty="0" smtClean="0"/>
              <a:t> – </a:t>
            </a:r>
            <a:r>
              <a:rPr lang="hr-HR" sz="2200" dirty="0" err="1" smtClean="0"/>
              <a:t>eDnevnik</a:t>
            </a:r>
            <a:r>
              <a:rPr lang="hr-HR" sz="2200" dirty="0" smtClean="0"/>
              <a:t>  </a:t>
            </a:r>
            <a:endParaRPr lang="hr-HR" sz="22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914400" y="4046059"/>
            <a:ext cx="5571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Pripremiti dosje razreda – naljepnica razreda</a:t>
            </a:r>
            <a:endParaRPr lang="hr-HR" sz="2200" dirty="0"/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 rotWithShape="1">
          <a:blip r:embed="rId2"/>
          <a:srcRect r="52292"/>
          <a:stretch/>
        </p:blipFill>
        <p:spPr>
          <a:xfrm>
            <a:off x="7343900" y="3666259"/>
            <a:ext cx="3171700" cy="1480608"/>
          </a:xfrm>
          <a:prstGeom prst="rect">
            <a:avLst/>
          </a:prstGeom>
        </p:spPr>
      </p:pic>
      <p:pic>
        <p:nvPicPr>
          <p:cNvPr id="1025" name="Slika 1" descr="Slika na kojoj se prikazuje strijela&#10;&#10;Opis je automatski generir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6475" cy="100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0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16350" y="1758860"/>
            <a:ext cx="1121448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/>
              <a:t>•	Krivotvorenje službene dokumentacije škole</a:t>
            </a:r>
          </a:p>
          <a:p>
            <a:r>
              <a:rPr lang="hr-HR" sz="2200" dirty="0"/>
              <a:t>•	Objavljivanje materijala elektroničkim i drugim putem, čija je posljedica povreda ugleda, časti </a:t>
            </a:r>
          </a:p>
          <a:p>
            <a:r>
              <a:rPr lang="hr-HR" sz="2200" dirty="0"/>
              <a:t>•	Teška krađa počinjena na opasan ili drzak način</a:t>
            </a:r>
          </a:p>
          <a:p>
            <a:r>
              <a:rPr lang="hr-HR" sz="2200" dirty="0"/>
              <a:t>•	Ugrožavanje sigurnosti učenika i radnika korištenjem oružja</a:t>
            </a:r>
          </a:p>
          <a:p>
            <a:r>
              <a:rPr lang="hr-HR" sz="2200" dirty="0"/>
              <a:t>•	Nasilno ponašanje koje je rezultiralo teškim emocionalnim ili fizičkim </a:t>
            </a:r>
            <a:r>
              <a:rPr lang="hr-HR" sz="2200" dirty="0" smtClean="0"/>
              <a:t>posljedicama.</a:t>
            </a:r>
            <a:endParaRPr lang="hr-HR" sz="2200" dirty="0"/>
          </a:p>
          <a:p>
            <a:r>
              <a:rPr lang="hr-HR" sz="2200" dirty="0"/>
              <a:t>•	2 % nastavnih sati od ukupnog godišnjeg broja sati</a:t>
            </a:r>
          </a:p>
          <a:p>
            <a:r>
              <a:rPr lang="hr-HR" sz="2200" dirty="0"/>
              <a:t>•	Mora se izreći najkasnije 60 dana od saznanja za neprihvatljivo ponašanje zbog kojeg se izriče</a:t>
            </a:r>
          </a:p>
          <a:p>
            <a:r>
              <a:rPr lang="hr-HR" sz="2200" dirty="0"/>
              <a:t>•	Ima pravo polagati razredni ispit (prijava, zapisnik, potvrda)</a:t>
            </a:r>
          </a:p>
          <a:p>
            <a:r>
              <a:rPr lang="hr-HR" sz="2200" dirty="0"/>
              <a:t>•	Rezultati polaganja se upisuju u </a:t>
            </a:r>
            <a:r>
              <a:rPr lang="hr-HR" sz="2200" dirty="0" err="1" smtClean="0"/>
              <a:t>eMaticu</a:t>
            </a:r>
            <a:r>
              <a:rPr lang="hr-HR" sz="2200" dirty="0" smtClean="0"/>
              <a:t> </a:t>
            </a:r>
            <a:r>
              <a:rPr lang="hr-HR" sz="2200" dirty="0"/>
              <a:t>i Matičnu knjigu (ocijenjen ili neocijenjen)</a:t>
            </a:r>
          </a:p>
          <a:p>
            <a:r>
              <a:rPr lang="hr-HR" sz="2200" dirty="0"/>
              <a:t>Učenik na kraju dobiva potvrdu o položenom razrednom ispitu i svjedodžbu</a:t>
            </a:r>
            <a:r>
              <a:rPr lang="hr-HR" sz="2200" dirty="0" smtClean="0"/>
              <a:t>.</a:t>
            </a:r>
            <a:endParaRPr lang="hr-HR" sz="2200" dirty="0"/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Isključenje iz škole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8810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smtClean="0"/>
              <a:t>PEDAGOŠKE MJERE</a:t>
            </a: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933768" y="2132247"/>
            <a:ext cx="44526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Usmena pohvala – razrednik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Pismena pohvala – Razredno vijeće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Nagrada – Nastavničko vijeće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933768" y="3567909"/>
            <a:ext cx="102950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/>
              <a:t>Uvjeti, način i postupak pohvaljivanja i nagrađivanja učenika uređuje se Statutom škole.</a:t>
            </a:r>
          </a:p>
        </p:txBody>
      </p:sp>
      <p:sp>
        <p:nvSpPr>
          <p:cNvPr id="7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POHVALJIVANJA I NAGRAĐIVANJA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341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Redovan upis učenika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28940" y="1458582"/>
            <a:ext cx="11029615" cy="600556"/>
          </a:xfrm>
        </p:spPr>
        <p:txBody>
          <a:bodyPr/>
          <a:lstStyle/>
          <a:p>
            <a:r>
              <a:rPr lang="hr-HR" dirty="0" smtClean="0"/>
              <a:t>viši razred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2008051"/>
            <a:ext cx="3278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Upisnica </a:t>
            </a:r>
            <a:r>
              <a:rPr lang="hr-HR" sz="2200" dirty="0"/>
              <a:t>– </a:t>
            </a:r>
            <a:r>
              <a:rPr lang="hr-HR" sz="2200" dirty="0" smtClean="0"/>
              <a:t>administrator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914400" y="2603686"/>
            <a:ext cx="74161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Potvrde o odrađenoj Stručnoj (ljetnoj) praksi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Administracija učenika – Osobni podaci – Bilješke razrednika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917698" y="4425859"/>
            <a:ext cx="5571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Pripremiti dosje razreda – naljepnica razreda</a:t>
            </a:r>
            <a:endParaRPr lang="hr-HR" sz="22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2708989" y="3491670"/>
            <a:ext cx="83009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i="1" dirty="0" smtClean="0"/>
              <a:t>Stručna praksa u trajanju od 182 sata (HTT, THK) ili 80 sati (</a:t>
            </a:r>
            <a:r>
              <a:rPr lang="hr-HR" sz="2200" i="1" dirty="0" err="1" smtClean="0"/>
              <a:t>fitofarmaceut</a:t>
            </a:r>
            <a:r>
              <a:rPr lang="hr-HR" sz="2200" i="1" dirty="0" smtClean="0"/>
              <a:t>) </a:t>
            </a:r>
          </a:p>
          <a:p>
            <a:r>
              <a:rPr lang="hr-HR" sz="2200" i="1" dirty="0" smtClean="0"/>
              <a:t>je odrađena od …. </a:t>
            </a:r>
            <a:r>
              <a:rPr lang="hr-HR" sz="2200" i="1" dirty="0"/>
              <a:t>d</a:t>
            </a:r>
            <a:r>
              <a:rPr lang="hr-HR" sz="2200" i="1" dirty="0" smtClean="0"/>
              <a:t>o ….</a:t>
            </a:r>
            <a:r>
              <a:rPr lang="hr-HR" sz="2200" dirty="0" smtClean="0"/>
              <a:t> 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1226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Ispis učenika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46753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Zahtjev roditelja/skrbnika razredniku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914400" y="2162407"/>
            <a:ext cx="101931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Knjige u knjižnicu i ključić od ormarića (do povratka ne mogu podignute dokumente)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914400" y="3369819"/>
            <a:ext cx="107342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Dokumenti iz dosjea – razrednik uz zapisnik s popisom dokumenata, datumom i potpisom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roditelja/skrbnika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914400" y="2766113"/>
            <a:ext cx="39629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Prijepis ocjena </a:t>
            </a:r>
            <a:r>
              <a:rPr lang="hr-HR" sz="2200" dirty="0"/>
              <a:t>– </a:t>
            </a:r>
            <a:r>
              <a:rPr lang="hr-HR" sz="2200" dirty="0" smtClean="0"/>
              <a:t>administrator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914400" y="4312079"/>
            <a:ext cx="81360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Matična knjiga – učenik ispisan s datumom … u rubriku napomene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40406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upis učenika iz drugih škola ili zanimanja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59364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Zamolba roditelja/skrbnika Nastavničkom vijeću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914399" y="2220802"/>
            <a:ext cx="66590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Odluka o odobrenju – tajnica, </a:t>
            </a:r>
            <a:r>
              <a:rPr lang="hr-HR" sz="2200" dirty="0" err="1" smtClean="0"/>
              <a:t>eMatica</a:t>
            </a:r>
            <a:r>
              <a:rPr lang="hr-HR" sz="2200" dirty="0"/>
              <a:t> – </a:t>
            </a:r>
            <a:r>
              <a:rPr lang="hr-HR" sz="2200" dirty="0" smtClean="0"/>
              <a:t>administrator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914399" y="2816437"/>
            <a:ext cx="113409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Matična knjiga – matični broj, u napomene učenik upisan na temelju odluke Nastavničkog vijeća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(klasa, </a:t>
            </a:r>
            <a:r>
              <a:rPr lang="hr-HR" sz="2200" dirty="0" err="1" smtClean="0"/>
              <a:t>urbroj</a:t>
            </a:r>
            <a:r>
              <a:rPr lang="hr-HR" sz="2200" dirty="0" smtClean="0"/>
              <a:t>, datum)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914399" y="3805868"/>
            <a:ext cx="49552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Prijepis ocjena iz druge škole - pedagog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914399" y="4445993"/>
            <a:ext cx="63029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Učenik je dužan donijeti svjedodžbe iz druge škole </a:t>
            </a:r>
          </a:p>
        </p:txBody>
      </p:sp>
    </p:spTree>
    <p:extLst>
      <p:ext uri="{BB962C8B-B14F-4D97-AF65-F5344CB8AC3E}">
        <p14:creationId xmlns:p14="http://schemas.microsoft.com/office/powerpoint/2010/main" val="8415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upis učenika iz drugih škola ili zanimanja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89764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Sadržaj, rokove i način polaganja – Nastavničko vijeće, koordinira razrednik</a:t>
            </a:r>
            <a:endParaRPr lang="hr-HR" sz="2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914399" y="2220802"/>
            <a:ext cx="52995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Prijavnica razlikovnih ispita </a:t>
            </a:r>
            <a:r>
              <a:rPr lang="hr-HR" sz="2200" dirty="0"/>
              <a:t>–</a:t>
            </a:r>
            <a:r>
              <a:rPr lang="hr-HR" sz="2200" dirty="0" smtClean="0"/>
              <a:t> administrator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914399" y="2816437"/>
            <a:ext cx="51881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Zapisnik razlikovnih ispita </a:t>
            </a:r>
            <a:r>
              <a:rPr lang="hr-HR" sz="2200" dirty="0"/>
              <a:t>–</a:t>
            </a:r>
            <a:r>
              <a:rPr lang="hr-HR" sz="2200" dirty="0" smtClean="0"/>
              <a:t> administrator</a:t>
            </a:r>
          </a:p>
        </p:txBody>
      </p:sp>
      <p:sp>
        <p:nvSpPr>
          <p:cNvPr id="12" name="TekstniOkvir 11"/>
          <p:cNvSpPr txBox="1"/>
          <p:nvPr/>
        </p:nvSpPr>
        <p:spPr>
          <a:xfrm>
            <a:off x="914399" y="3456562"/>
            <a:ext cx="56010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Potvrda o položenim ispitima </a:t>
            </a:r>
            <a:r>
              <a:rPr lang="hr-HR" sz="2200" dirty="0"/>
              <a:t>–</a:t>
            </a:r>
            <a:r>
              <a:rPr lang="hr-HR" sz="2200" dirty="0" smtClean="0"/>
              <a:t> administrator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914399" y="4096687"/>
            <a:ext cx="99799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Matična knjiga – popis položenih ispita u rubrici napomene (predmet, datum, ocjena)</a:t>
            </a:r>
          </a:p>
        </p:txBody>
      </p:sp>
    </p:spTree>
    <p:extLst>
      <p:ext uri="{BB962C8B-B14F-4D97-AF65-F5344CB8AC3E}">
        <p14:creationId xmlns:p14="http://schemas.microsoft.com/office/powerpoint/2010/main" val="33755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dirty="0" smtClean="0"/>
              <a:t>upis učenika iz drugih škola ili zanimanja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52294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Promjena JMO zanimanja u istom razredu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2131304"/>
            <a:ext cx="51890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učenika – Predmeti </a:t>
            </a:r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12" name="TekstniOkvir 11"/>
          <p:cNvSpPr txBox="1"/>
          <p:nvPr/>
        </p:nvSpPr>
        <p:spPr>
          <a:xfrm>
            <a:off x="2403565" y="2637956"/>
            <a:ext cx="58401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/>
              <a:t> zajedničkim predmetima promijeniti </a:t>
            </a:r>
            <a:r>
              <a:rPr lang="hr-HR" sz="2200" dirty="0" smtClean="0"/>
              <a:t>zanimanje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dodati </a:t>
            </a:r>
            <a:r>
              <a:rPr lang="hr-HR" sz="2200" dirty="0"/>
              <a:t>stručne predmete novog </a:t>
            </a:r>
            <a:r>
              <a:rPr lang="hr-HR" sz="2200" dirty="0" smtClean="0"/>
              <a:t>zanimanja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obrisati </a:t>
            </a:r>
            <a:r>
              <a:rPr lang="hr-HR" sz="2200" dirty="0"/>
              <a:t>staro </a:t>
            </a:r>
            <a:r>
              <a:rPr lang="hr-HR" sz="2200" dirty="0" smtClean="0"/>
              <a:t>zanimanje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23772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564" y="740228"/>
            <a:ext cx="11029615" cy="718354"/>
          </a:xfrm>
        </p:spPr>
        <p:txBody>
          <a:bodyPr/>
          <a:lstStyle/>
          <a:p>
            <a:r>
              <a:rPr lang="hr-HR" cap="none" dirty="0" err="1" smtClean="0"/>
              <a:t>e</a:t>
            </a:r>
            <a:r>
              <a:rPr lang="hr-HR" dirty="0" err="1" smtClean="0"/>
              <a:t>DNEVNIK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914400" y="1623330"/>
            <a:ext cx="33820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/>
              <a:t>Povući učenike iz </a:t>
            </a:r>
            <a:r>
              <a:rPr lang="hr-HR" sz="2200" dirty="0" err="1"/>
              <a:t>eMatice</a:t>
            </a:r>
            <a:endParaRPr lang="hr-HR" sz="22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50125" y="2131304"/>
            <a:ext cx="6037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učenika – Povuci iz </a:t>
            </a:r>
            <a:r>
              <a:rPr lang="hr-HR" sz="2200" dirty="0" err="1" smtClean="0"/>
              <a:t>eMatice</a:t>
            </a:r>
            <a:endParaRPr lang="hr-HR" sz="2200" dirty="0" smtClean="0"/>
          </a:p>
          <a:p>
            <a:r>
              <a:rPr lang="hr-HR" sz="2200" dirty="0"/>
              <a:t> </a:t>
            </a:r>
            <a:r>
              <a:rPr lang="hr-HR" sz="2200" dirty="0" smtClean="0"/>
              <a:t>   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914400" y="2637956"/>
            <a:ext cx="38011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dirty="0" smtClean="0"/>
              <a:t>Unijeti predmete i nastavnike</a:t>
            </a:r>
            <a:endParaRPr lang="hr-HR" sz="2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1565271" y="3188746"/>
            <a:ext cx="60538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Imenik – Administracija predmeta – Dodaj predmet</a:t>
            </a:r>
          </a:p>
        </p:txBody>
      </p:sp>
    </p:spTree>
    <p:extLst>
      <p:ext uri="{BB962C8B-B14F-4D97-AF65-F5344CB8AC3E}">
        <p14:creationId xmlns:p14="http://schemas.microsoft.com/office/powerpoint/2010/main" val="18135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jeljenik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Djeljenik</Template>
  <TotalTime>1503</TotalTime>
  <Words>1180</Words>
  <Application>Microsoft Office PowerPoint</Application>
  <PresentationFormat>Široki zaslon</PresentationFormat>
  <Paragraphs>240</Paragraphs>
  <Slides>31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5" baseType="lpstr">
      <vt:lpstr>Arial</vt:lpstr>
      <vt:lpstr>Gill Sans MT</vt:lpstr>
      <vt:lpstr>Wingdings 2</vt:lpstr>
      <vt:lpstr>Djeljenik</vt:lpstr>
      <vt:lpstr>Administrativni poslovi razrednika</vt:lpstr>
      <vt:lpstr>Redovan upis učenika</vt:lpstr>
      <vt:lpstr>Redovan upis učenika</vt:lpstr>
      <vt:lpstr>Redovan upis učenika</vt:lpstr>
      <vt:lpstr>Ispis učenika</vt:lpstr>
      <vt:lpstr>upis učenika iz drugih škola ili zanimanja</vt:lpstr>
      <vt:lpstr>upis učenika iz drugih škola ili zanimanja</vt:lpstr>
      <vt:lpstr>upis učenika iz drugih škola ili zanimanja</vt:lpstr>
      <vt:lpstr>eDNEVNIK</vt:lpstr>
      <vt:lpstr>eDNEVNIK</vt:lpstr>
      <vt:lpstr>eDNEVNIK</vt:lpstr>
      <vt:lpstr>eDNEVNIK</vt:lpstr>
      <vt:lpstr>eDNEVNIK</vt:lpstr>
      <vt:lpstr>eDNEVNIK</vt:lpstr>
      <vt:lpstr>eDNEVNIK</vt:lpstr>
      <vt:lpstr>eDNEVNIK</vt:lpstr>
      <vt:lpstr>eDNEVNIK</vt:lpstr>
      <vt:lpstr>eDNEVNIK</vt:lpstr>
      <vt:lpstr>IZOSTANCI UČENIKA</vt:lpstr>
      <vt:lpstr>ematica</vt:lpstr>
      <vt:lpstr>ematica</vt:lpstr>
      <vt:lpstr>MATIČNA KNJIGA</vt:lpstr>
      <vt:lpstr>PEDAGOŠKE MJERE</vt:lpstr>
      <vt:lpstr>PEDAGOŠKE MJERE</vt:lpstr>
      <vt:lpstr>PEDAGOŠKE MJERE</vt:lpstr>
      <vt:lpstr>PEDAGOŠKE MJERE</vt:lpstr>
      <vt:lpstr>PEDAGOŠKE MJERE</vt:lpstr>
      <vt:lpstr>PEDAGOŠKE MJERE</vt:lpstr>
      <vt:lpstr>PEDAGOŠKE MJERE</vt:lpstr>
      <vt:lpstr>PEDAGOŠKE MJERE</vt:lpstr>
      <vt:lpstr>PEDAGOŠKE MJERE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Administrativni poslovi razrednika</dc:title>
  <dc:creator>Acer</dc:creator>
  <cp:lastModifiedBy>Acer</cp:lastModifiedBy>
  <cp:revision>26</cp:revision>
  <dcterms:created xsi:type="dcterms:W3CDTF">2021-10-25T17:02:28Z</dcterms:created>
  <dcterms:modified xsi:type="dcterms:W3CDTF">2021-10-28T05:15:04Z</dcterms:modified>
</cp:coreProperties>
</file>